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88" r:id="rId3"/>
    <p:sldId id="299" r:id="rId4"/>
    <p:sldId id="289" r:id="rId5"/>
    <p:sldId id="300" r:id="rId6"/>
    <p:sldId id="290" r:id="rId7"/>
    <p:sldId id="291" r:id="rId8"/>
    <p:sldId id="301" r:id="rId9"/>
    <p:sldId id="292" r:id="rId10"/>
    <p:sldId id="302" r:id="rId11"/>
    <p:sldId id="293" r:id="rId12"/>
    <p:sldId id="304" r:id="rId13"/>
    <p:sldId id="303" r:id="rId14"/>
    <p:sldId id="294" r:id="rId15"/>
    <p:sldId id="305" r:id="rId16"/>
    <p:sldId id="295" r:id="rId17"/>
    <p:sldId id="306" r:id="rId18"/>
    <p:sldId id="296" r:id="rId19"/>
    <p:sldId id="307" r:id="rId20"/>
    <p:sldId id="308" r:id="rId21"/>
    <p:sldId id="298" r:id="rId22"/>
    <p:sldId id="309" r:id="rId23"/>
    <p:sldId id="257" r:id="rId24"/>
    <p:sldId id="310" r:id="rId25"/>
    <p:sldId id="258" r:id="rId26"/>
    <p:sldId id="311" r:id="rId27"/>
    <p:sldId id="259" r:id="rId28"/>
    <p:sldId id="260" r:id="rId29"/>
    <p:sldId id="312" r:id="rId30"/>
    <p:sldId id="313" r:id="rId31"/>
    <p:sldId id="261" r:id="rId32"/>
    <p:sldId id="316" r:id="rId33"/>
    <p:sldId id="262" r:id="rId34"/>
    <p:sldId id="318" r:id="rId35"/>
    <p:sldId id="317" r:id="rId36"/>
    <p:sldId id="263" r:id="rId37"/>
    <p:sldId id="319" r:id="rId38"/>
    <p:sldId id="264" r:id="rId39"/>
    <p:sldId id="320" r:id="rId40"/>
    <p:sldId id="265" r:id="rId41"/>
    <p:sldId id="322" r:id="rId42"/>
    <p:sldId id="266" r:id="rId43"/>
    <p:sldId id="324" r:id="rId44"/>
    <p:sldId id="273" r:id="rId45"/>
    <p:sldId id="274" r:id="rId46"/>
    <p:sldId id="325" r:id="rId47"/>
    <p:sldId id="275" r:id="rId48"/>
    <p:sldId id="326" r:id="rId49"/>
    <p:sldId id="327" r:id="rId50"/>
    <p:sldId id="270" r:id="rId51"/>
    <p:sldId id="328" r:id="rId52"/>
    <p:sldId id="271" r:id="rId53"/>
    <p:sldId id="329" r:id="rId54"/>
    <p:sldId id="276" r:id="rId55"/>
    <p:sldId id="272" r:id="rId56"/>
    <p:sldId id="330" r:id="rId57"/>
    <p:sldId id="278" r:id="rId58"/>
    <p:sldId id="331" r:id="rId59"/>
    <p:sldId id="277" r:id="rId60"/>
    <p:sldId id="332" r:id="rId61"/>
    <p:sldId id="279" r:id="rId62"/>
    <p:sldId id="333" r:id="rId63"/>
    <p:sldId id="280" r:id="rId64"/>
    <p:sldId id="334" r:id="rId65"/>
    <p:sldId id="281" r:id="rId66"/>
    <p:sldId id="335" r:id="rId67"/>
    <p:sldId id="282" r:id="rId68"/>
    <p:sldId id="336" r:id="rId69"/>
    <p:sldId id="283" r:id="rId70"/>
    <p:sldId id="337" r:id="rId71"/>
    <p:sldId id="284" r:id="rId72"/>
    <p:sldId id="338" r:id="rId73"/>
    <p:sldId id="286" r:id="rId74"/>
    <p:sldId id="340" r:id="rId75"/>
    <p:sldId id="339" r:id="rId76"/>
    <p:sldId id="287" r:id="rId77"/>
    <p:sldId id="341" r:id="rId78"/>
    <p:sldId id="345" r:id="rId79"/>
    <p:sldId id="346" r:id="rId80"/>
    <p:sldId id="347" r:id="rId81"/>
    <p:sldId id="342" r:id="rId82"/>
    <p:sldId id="344" r:id="rId83"/>
    <p:sldId id="343"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07" autoAdjust="0"/>
  </p:normalViewPr>
  <p:slideViewPr>
    <p:cSldViewPr>
      <p:cViewPr varScale="1">
        <p:scale>
          <a:sx n="62" d="100"/>
          <a:sy n="62" d="100"/>
        </p:scale>
        <p:origin x="-1596"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665C3A-80AC-4D06-B236-8C733E184200}" type="datetimeFigureOut">
              <a:rPr lang="en-US" smtClean="0"/>
              <a:pPr/>
              <a:t>11/21/2018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08782C-826C-4BD7-B5D7-854B2B555B5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508782C-826C-4BD7-B5D7-854B2B555B53}" type="slidenum">
              <a:rPr lang="en-IN" smtClean="0"/>
              <a:pPr/>
              <a:t>22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B545F-185C-4DFA-A75A-DB59C107F5F7}" type="datetimeFigureOut">
              <a:rPr lang="en-US" smtClean="0"/>
              <a:pPr/>
              <a:t>11/21/2018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D23F4-3855-4843-828E-302460F96AF0}"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B545F-185C-4DFA-A75A-DB59C107F5F7}" type="datetimeFigureOut">
              <a:rPr lang="en-US" smtClean="0"/>
              <a:pPr/>
              <a:t>11/21/2018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D23F4-3855-4843-828E-302460F96AF0}"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www.holosonics.com/" TargetMode="External"/><Relationship Id="rId7" Type="http://schemas.openxmlformats.org/officeDocument/2006/relationships/hyperlink" Target="http://envfor.nic.in/citizen/specinfo/noise.html" TargetMode="External"/><Relationship Id="rId2" Type="http://schemas.openxmlformats.org/officeDocument/2006/relationships/hyperlink" Target="https://en.wikipedia.org/wiki/Awaaz_Foundation" TargetMode="External"/><Relationship Id="rId1" Type="http://schemas.openxmlformats.org/officeDocument/2006/relationships/slideLayout" Target="../slideLayouts/slideLayout2.xml"/><Relationship Id="rId6" Type="http://schemas.openxmlformats.org/officeDocument/2006/relationships/hyperlink" Target="https://www.hypersoundhearing.com/" TargetMode="External"/><Relationship Id="rId5" Type="http://schemas.openxmlformats.org/officeDocument/2006/relationships/hyperlink" Target="https://www.explainthatstuff.com/directional-loudspeakers.html" TargetMode="External"/><Relationship Id="rId4" Type="http://schemas.openxmlformats.org/officeDocument/2006/relationships/hyperlink" Target="https://en.wikipedia.org/wiki/Directional_sound"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2852"/>
            <a:ext cx="7772400" cy="1470025"/>
          </a:xfrm>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Directional Sound Speakers</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Subtitle 2"/>
          <p:cNvSpPr>
            <a:spLocks noGrp="1"/>
          </p:cNvSpPr>
          <p:nvPr>
            <p:ph type="subTitle" idx="1"/>
          </p:nvPr>
        </p:nvSpPr>
        <p:spPr>
          <a:xfrm>
            <a:off x="1371600" y="5643578"/>
            <a:ext cx="6400800" cy="1181096"/>
          </a:xfrm>
        </p:spPr>
        <p:txBody>
          <a:bodyPr/>
          <a:lstStyle/>
          <a:p>
            <a:r>
              <a:rPr lang="en-IN"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'A' Speaker : that </a:t>
            </a:r>
            <a:r>
              <a:rPr lang="en-IN"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only </a:t>
            </a:r>
            <a:r>
              <a:rPr lang="en-IN"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'YOU</a:t>
            </a:r>
            <a:r>
              <a:rPr lang="en-IN"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r>
              <a:rPr lang="en-IN"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r>
              <a:rPr lang="en-IN" b="1"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can hear </a:t>
            </a:r>
          </a:p>
          <a:p>
            <a:endParaRPr lang="en-IN"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8" name="Picture 7" descr="index.png"/>
          <p:cNvPicPr>
            <a:picLocks noChangeAspect="1"/>
          </p:cNvPicPr>
          <p:nvPr/>
        </p:nvPicPr>
        <p:blipFill>
          <a:blip r:embed="rId2" cstate="print">
            <a:duotone>
              <a:schemeClr val="accent3">
                <a:shade val="45000"/>
                <a:satMod val="135000"/>
              </a:schemeClr>
              <a:prstClr val="white"/>
            </a:duotone>
          </a:blip>
          <a:stretch>
            <a:fillRect/>
          </a:stretch>
        </p:blipFill>
        <p:spPr>
          <a:xfrm>
            <a:off x="571472" y="1357298"/>
            <a:ext cx="8001056" cy="4143404"/>
          </a:xfrm>
          <a:prstGeom prst="rect">
            <a:avLst/>
          </a:prstGeom>
          <a:effectLst>
            <a:outerShdw blurRad="50800" dist="190500" dir="8100000" algn="tr" rotWithShape="0">
              <a:prstClr val="black">
                <a:alpha val="40000"/>
              </a:prstClr>
            </a:outerShdw>
          </a:effectLst>
        </p:spPr>
      </p:pic>
      <p:pic>
        <p:nvPicPr>
          <p:cNvPr id="7" name="Picture 6"/>
          <p:cNvPicPr>
            <a:picLocks noChangeAspect="1" noChangeArrowheads="1"/>
          </p:cNvPicPr>
          <p:nvPr/>
        </p:nvPicPr>
        <p:blipFill>
          <a:blip r:embed="rId3" cstate="print"/>
          <a:srcRect/>
          <a:stretch>
            <a:fillRect/>
          </a:stretch>
        </p:blipFill>
        <p:spPr bwMode="auto">
          <a:xfrm>
            <a:off x="8001023" y="6251949"/>
            <a:ext cx="880989" cy="432767"/>
          </a:xfrm>
          <a:prstGeom prst="rect">
            <a:avLst/>
          </a:prstGeom>
          <a:noFill/>
          <a:ln w="9525">
            <a:noFill/>
            <a:miter lim="800000"/>
            <a:headEnd/>
            <a:tailEnd/>
          </a:ln>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Noise pollution affects both health and behaviour</a:t>
            </a:r>
            <a:endParaRPr lang="en-IN" dirty="0"/>
          </a:p>
        </p:txBody>
      </p:sp>
      <p:pic>
        <p:nvPicPr>
          <p:cNvPr id="59394" name="Picture 2" descr="Image result for effects of noise pollution on human health"/>
          <p:cNvPicPr>
            <a:picLocks noGrp="1" noChangeAspect="1" noChangeArrowheads="1"/>
          </p:cNvPicPr>
          <p:nvPr>
            <p:ph idx="1"/>
          </p:nvPr>
        </p:nvPicPr>
        <p:blipFill>
          <a:blip r:embed="rId2" cstate="print"/>
          <a:srcRect/>
          <a:stretch>
            <a:fillRect/>
          </a:stretch>
        </p:blipFill>
        <p:spPr bwMode="auto">
          <a:xfrm>
            <a:off x="428596" y="1643050"/>
            <a:ext cx="4572032" cy="4214842"/>
          </a:xfrm>
          <a:prstGeom prst="rect">
            <a:avLst/>
          </a:prstGeom>
          <a:noFill/>
          <a:effectLst>
            <a:outerShdw blurRad="50800" dist="152400" dir="8100000" algn="tr" rotWithShape="0">
              <a:prstClr val="black">
                <a:alpha val="40000"/>
              </a:prstClr>
            </a:outerShdw>
          </a:effectLst>
        </p:spPr>
      </p:pic>
      <p:pic>
        <p:nvPicPr>
          <p:cNvPr id="59396" name="Picture 4" descr="Image result for effects of noise pollution on human health"/>
          <p:cNvPicPr>
            <a:picLocks noChangeAspect="1" noChangeArrowheads="1"/>
          </p:cNvPicPr>
          <p:nvPr/>
        </p:nvPicPr>
        <p:blipFill>
          <a:blip r:embed="rId3" cstate="print"/>
          <a:srcRect/>
          <a:stretch>
            <a:fillRect/>
          </a:stretch>
        </p:blipFill>
        <p:spPr bwMode="auto">
          <a:xfrm>
            <a:off x="5429256" y="3857628"/>
            <a:ext cx="3376819" cy="2714644"/>
          </a:xfrm>
          <a:prstGeom prst="rect">
            <a:avLst/>
          </a:prstGeom>
          <a:noFill/>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Noise pollution affects both health and behaviour</a:t>
            </a:r>
            <a:endParaRPr lang="en-IN" dirty="0"/>
          </a:p>
        </p:txBody>
      </p:sp>
      <p:sp>
        <p:nvSpPr>
          <p:cNvPr id="3" name="Content Placeholder 2"/>
          <p:cNvSpPr>
            <a:spLocks noGrp="1"/>
          </p:cNvSpPr>
          <p:nvPr>
            <p:ph idx="1"/>
          </p:nvPr>
        </p:nvSpPr>
        <p:spPr/>
        <p:txBody>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Sound becomes unwanted when it either interferes with normal activities such as sleep or conversation, or disrupts or diminishes one's quality of life. </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Noise-induced hearing loss can be caused by prolonged exposure to noise levels above 85 A-weighted, decibels</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effectLst>
                  <a:outerShdw blurRad="38100" dist="38100" dir="2700000" algn="tl">
                    <a:srgbClr val="000000">
                      <a:alpha val="43137"/>
                    </a:srgbClr>
                  </a:outerShdw>
                </a:effectLst>
                <a:latin typeface="Times New Roman" pitchFamily="18" charset="0"/>
                <a:cs typeface="Times New Roman" pitchFamily="18" charset="0"/>
              </a:rPr>
              <a:t>Noise Pollution Permissible Standards</a:t>
            </a:r>
            <a:endParaRPr lang="en-IN" sz="36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1442" name="Picture 2" descr="Image result for permissible noise level in india"/>
          <p:cNvPicPr>
            <a:picLocks noGrp="1" noChangeAspect="1" noChangeArrowheads="1"/>
          </p:cNvPicPr>
          <p:nvPr>
            <p:ph idx="1"/>
          </p:nvPr>
        </p:nvPicPr>
        <p:blipFill>
          <a:blip r:embed="rId2" cstate="print"/>
          <a:srcRect/>
          <a:stretch>
            <a:fillRect/>
          </a:stretch>
        </p:blipFill>
        <p:spPr bwMode="auto">
          <a:xfrm>
            <a:off x="785786" y="1643050"/>
            <a:ext cx="7358114" cy="4357718"/>
          </a:xfrm>
          <a:prstGeom prst="rect">
            <a:avLst/>
          </a:prstGeom>
          <a:noFill/>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t>Noise Pollution Threshold Level</a:t>
            </a:r>
            <a:endParaRPr lang="en-IN" sz="4000" dirty="0"/>
          </a:p>
        </p:txBody>
      </p:sp>
      <p:pic>
        <p:nvPicPr>
          <p:cNvPr id="60418" name="Picture 2" descr="Related image"/>
          <p:cNvPicPr>
            <a:picLocks noGrp="1" noChangeAspect="1" noChangeArrowheads="1"/>
          </p:cNvPicPr>
          <p:nvPr>
            <p:ph idx="1"/>
          </p:nvPr>
        </p:nvPicPr>
        <p:blipFill>
          <a:blip r:embed="rId2" cstate="print"/>
          <a:srcRect/>
          <a:stretch>
            <a:fillRect/>
          </a:stretch>
        </p:blipFill>
        <p:spPr bwMode="auto">
          <a:xfrm>
            <a:off x="500034" y="1357298"/>
            <a:ext cx="7929618" cy="5000660"/>
          </a:xfrm>
          <a:prstGeom prst="rect">
            <a:avLst/>
          </a:prstGeom>
          <a:noFill/>
          <a:effectLst>
            <a:outerShdw blurRad="50800" dist="1397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Noise pollution during festivals</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The noise in Navratri makes our windows shake'</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Sight of activists recording noise pollution levels during events is quite normal. But this </a:t>
            </a:r>
            <a:r>
              <a:rPr lang="en-IN" b="1" dirty="0" err="1" smtClean="0">
                <a:effectLst>
                  <a:outerShdw blurRad="38100" dist="38100" dir="2700000" algn="tl">
                    <a:srgbClr val="000000">
                      <a:alpha val="43137"/>
                    </a:srgbClr>
                  </a:outerShdw>
                </a:effectLst>
                <a:latin typeface="Times New Roman" pitchFamily="18" charset="0"/>
                <a:cs typeface="Times New Roman" pitchFamily="18" charset="0"/>
              </a:rPr>
              <a:t>Navratri</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many Citizens have taken to monitoring decibel levels via mobile phone applications</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Noise pollution during festivals</a:t>
            </a:r>
            <a:endParaRPr lang="en-IN" dirty="0"/>
          </a:p>
        </p:txBody>
      </p:sp>
      <p:pic>
        <p:nvPicPr>
          <p:cNvPr id="62466" name="Picture 2" descr="Image result for noise pollution during navratri festival"/>
          <p:cNvPicPr>
            <a:picLocks noGrp="1" noChangeAspect="1" noChangeArrowheads="1"/>
          </p:cNvPicPr>
          <p:nvPr>
            <p:ph idx="1"/>
          </p:nvPr>
        </p:nvPicPr>
        <p:blipFill>
          <a:blip r:embed="rId2" cstate="print"/>
          <a:srcRect/>
          <a:stretch>
            <a:fillRect/>
          </a:stretch>
        </p:blipFill>
        <p:spPr bwMode="auto">
          <a:xfrm>
            <a:off x="642910" y="1785926"/>
            <a:ext cx="3192393" cy="4071966"/>
          </a:xfrm>
          <a:prstGeom prst="rect">
            <a:avLst/>
          </a:prstGeom>
          <a:noFill/>
          <a:effectLst>
            <a:outerShdw blurRad="50800" dist="177800" dir="8100000" algn="tr" rotWithShape="0">
              <a:prstClr val="black">
                <a:alpha val="40000"/>
              </a:prstClr>
            </a:outerShdw>
          </a:effectLst>
        </p:spPr>
      </p:pic>
      <p:pic>
        <p:nvPicPr>
          <p:cNvPr id="62468" name="Picture 4" descr="Image result for noise pollution during navratri festival"/>
          <p:cNvPicPr>
            <a:picLocks noChangeAspect="1" noChangeArrowheads="1"/>
          </p:cNvPicPr>
          <p:nvPr/>
        </p:nvPicPr>
        <p:blipFill>
          <a:blip r:embed="rId3" cstate="print"/>
          <a:srcRect/>
          <a:stretch>
            <a:fillRect/>
          </a:stretch>
        </p:blipFill>
        <p:spPr bwMode="auto">
          <a:xfrm>
            <a:off x="4357686" y="1714488"/>
            <a:ext cx="3429024" cy="2286016"/>
          </a:xfrm>
          <a:prstGeom prst="rect">
            <a:avLst/>
          </a:prstGeom>
          <a:noFill/>
          <a:effectLst>
            <a:outerShdw blurRad="50800" dist="177800" dir="8100000" algn="tr" rotWithShape="0">
              <a:prstClr val="black">
                <a:alpha val="40000"/>
              </a:prstClr>
            </a:outerShdw>
          </a:effectLst>
        </p:spPr>
      </p:pic>
      <p:pic>
        <p:nvPicPr>
          <p:cNvPr id="62470" name="Picture 6" descr="Related image"/>
          <p:cNvPicPr>
            <a:picLocks noChangeAspect="1" noChangeArrowheads="1"/>
          </p:cNvPicPr>
          <p:nvPr/>
        </p:nvPicPr>
        <p:blipFill>
          <a:blip r:embed="rId4" cstate="print"/>
          <a:srcRect l="31915"/>
          <a:stretch>
            <a:fillRect/>
          </a:stretch>
        </p:blipFill>
        <p:spPr bwMode="auto">
          <a:xfrm>
            <a:off x="4714876" y="4214818"/>
            <a:ext cx="3571900" cy="2143140"/>
          </a:xfrm>
          <a:prstGeom prst="rect">
            <a:avLst/>
          </a:prstGeom>
          <a:noFill/>
          <a:effectLst>
            <a:outerShdw blurRad="50800" dist="1778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Noise pollution during festivals</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Citizens across the city recorded noise levels between 82 and 100 decibel during </a:t>
            </a:r>
            <a:r>
              <a:rPr lang="en-IN" b="1" dirty="0" err="1" smtClean="0">
                <a:effectLst>
                  <a:outerShdw blurRad="38100" dist="38100" dir="2700000" algn="tl">
                    <a:srgbClr val="000000">
                      <a:alpha val="43137"/>
                    </a:srgbClr>
                  </a:outerShdw>
                </a:effectLst>
                <a:latin typeface="Times New Roman" pitchFamily="18" charset="0"/>
                <a:cs typeface="Times New Roman" pitchFamily="18" charset="0"/>
              </a:rPr>
              <a:t>Navratri</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festival, much higher than the permissible limit of 55 db.</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Festivals like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Ganeshotsav</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and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Navratri</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are getting noisier by the year. The sounds of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dhol-tasha</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have been combined with recorded music blaring from loudspeakers in public places. In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Navratri</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live music too reaches the decibel levels of recorded music via loudspeakers, with thousands dancing to the tunes at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Garba</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celebrations.</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Noise pollution during festivals</a:t>
            </a:r>
            <a:endParaRPr lang="en-IN" dirty="0"/>
          </a:p>
        </p:txBody>
      </p:sp>
      <p:pic>
        <p:nvPicPr>
          <p:cNvPr id="63490" name="Picture 2" descr="Image result for noise pollution during navratri festival"/>
          <p:cNvPicPr>
            <a:picLocks noGrp="1" noChangeAspect="1" noChangeArrowheads="1"/>
          </p:cNvPicPr>
          <p:nvPr>
            <p:ph idx="1"/>
          </p:nvPr>
        </p:nvPicPr>
        <p:blipFill>
          <a:blip r:embed="rId2" cstate="print"/>
          <a:srcRect/>
          <a:stretch>
            <a:fillRect/>
          </a:stretch>
        </p:blipFill>
        <p:spPr bwMode="auto">
          <a:xfrm>
            <a:off x="214282" y="1643050"/>
            <a:ext cx="3196465" cy="2214578"/>
          </a:xfrm>
          <a:prstGeom prst="rect">
            <a:avLst/>
          </a:prstGeom>
          <a:noFill/>
          <a:effectLst>
            <a:outerShdw blurRad="50800" dist="165100" dir="8100000" algn="tr" rotWithShape="0">
              <a:prstClr val="black">
                <a:alpha val="40000"/>
              </a:prstClr>
            </a:outerShdw>
          </a:effectLst>
        </p:spPr>
      </p:pic>
      <p:pic>
        <p:nvPicPr>
          <p:cNvPr id="63492" name="Picture 4" descr="Image result for noise pollution during navratri festival"/>
          <p:cNvPicPr>
            <a:picLocks noChangeAspect="1" noChangeArrowheads="1"/>
          </p:cNvPicPr>
          <p:nvPr/>
        </p:nvPicPr>
        <p:blipFill>
          <a:blip r:embed="rId3" cstate="print"/>
          <a:srcRect/>
          <a:stretch>
            <a:fillRect/>
          </a:stretch>
        </p:blipFill>
        <p:spPr bwMode="auto">
          <a:xfrm>
            <a:off x="3500430" y="2000240"/>
            <a:ext cx="5348290" cy="4171951"/>
          </a:xfrm>
          <a:prstGeom prst="rect">
            <a:avLst/>
          </a:prstGeom>
          <a:noFill/>
          <a:effectLst>
            <a:outerShdw blurRad="50800" dist="165100" dir="8100000" algn="tr" rotWithShape="0">
              <a:prstClr val="black">
                <a:alpha val="40000"/>
              </a:prstClr>
            </a:outerShdw>
          </a:effectLst>
        </p:spPr>
      </p:pic>
      <p:pic>
        <p:nvPicPr>
          <p:cNvPr id="63496" name="Picture 8" descr="Related image"/>
          <p:cNvPicPr>
            <a:picLocks noChangeAspect="1" noChangeArrowheads="1"/>
          </p:cNvPicPr>
          <p:nvPr/>
        </p:nvPicPr>
        <p:blipFill>
          <a:blip r:embed="rId4" cstate="print"/>
          <a:srcRect/>
          <a:stretch>
            <a:fillRect/>
          </a:stretch>
        </p:blipFill>
        <p:spPr bwMode="auto">
          <a:xfrm>
            <a:off x="428596" y="4071942"/>
            <a:ext cx="2809878" cy="2071702"/>
          </a:xfrm>
          <a:prstGeom prst="rect">
            <a:avLst/>
          </a:prstGeom>
          <a:noFill/>
          <a:effectLst>
            <a:outerShdw blurRad="50800" dist="165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Noise pollution during festivals</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Noise Pollution in </a:t>
            </a:r>
            <a:r>
              <a:rPr lang="en-IN" b="1" dirty="0" err="1" smtClean="0">
                <a:effectLst>
                  <a:outerShdw blurRad="38100" dist="38100" dir="2700000" algn="tl">
                    <a:srgbClr val="000000">
                      <a:alpha val="43137"/>
                    </a:srgbClr>
                  </a:outerShdw>
                </a:effectLst>
                <a:latin typeface="Times New Roman" pitchFamily="18" charset="0"/>
                <a:cs typeface="Times New Roman" pitchFamily="18" charset="0"/>
              </a:rPr>
              <a:t>Diwali</a:t>
            </a:r>
            <a:endParaRPr lang="en-IN" b="1" dirty="0" smtClean="0">
              <a:effectLst>
                <a:outerShdw blurRad="38100" dist="38100" dir="2700000" algn="tl">
                  <a:srgbClr val="000000">
                    <a:alpha val="43137"/>
                  </a:srgbClr>
                </a:outerShdw>
              </a:effectLst>
              <a:latin typeface="Times New Roman" pitchFamily="18" charset="0"/>
              <a:cs typeface="Times New Roman" pitchFamily="18" charset="0"/>
            </a:endParaRP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After the celebration of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durgapuja</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dusserah</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it comes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Diwali</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with it’s new style and custom. The problem is that the new style is full of crackers, not the lights which causes air and sound pollution. Modern music system gives this problem an extra edge.</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Any sound above 85 DB has the potential to harm our ears. Do you know, the sound level during </a:t>
            </a:r>
            <a:r>
              <a:rPr lang="en-IN" b="1" dirty="0" err="1" smtClean="0">
                <a:effectLst>
                  <a:outerShdw blurRad="38100" dist="38100" dir="2700000" algn="tl">
                    <a:srgbClr val="000000">
                      <a:alpha val="43137"/>
                    </a:srgbClr>
                  </a:outerShdw>
                </a:effectLst>
                <a:latin typeface="Times New Roman" pitchFamily="18" charset="0"/>
                <a:cs typeface="Times New Roman" pitchFamily="18" charset="0"/>
              </a:rPr>
              <a:t>diwali</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is in between 140-175 DB, a range that is high enough to cause permanent hearing damage.</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effectLst>
                  <a:outerShdw blurRad="38100" dist="38100" dir="2700000" algn="tl">
                    <a:srgbClr val="000000">
                      <a:alpha val="43137"/>
                    </a:srgbClr>
                  </a:outerShdw>
                </a:effectLst>
                <a:latin typeface="Times New Roman" pitchFamily="18" charset="0"/>
                <a:cs typeface="Times New Roman" pitchFamily="18" charset="0"/>
              </a:rPr>
              <a:t>Noise Pollution During Festivals</a:t>
            </a:r>
            <a:endParaRPr lang="en-IN" sz="4000" dirty="0"/>
          </a:p>
        </p:txBody>
      </p:sp>
      <p:pic>
        <p:nvPicPr>
          <p:cNvPr id="64514" name="Picture 2" descr="Image result for noise pollution during diwali festival"/>
          <p:cNvPicPr>
            <a:picLocks noGrp="1" noChangeAspect="1" noChangeArrowheads="1"/>
          </p:cNvPicPr>
          <p:nvPr>
            <p:ph idx="1"/>
          </p:nvPr>
        </p:nvPicPr>
        <p:blipFill>
          <a:blip r:embed="rId2" cstate="print"/>
          <a:srcRect/>
          <a:stretch>
            <a:fillRect/>
          </a:stretch>
        </p:blipFill>
        <p:spPr bwMode="auto">
          <a:xfrm>
            <a:off x="285720" y="1285860"/>
            <a:ext cx="5378464" cy="2396045"/>
          </a:xfrm>
          <a:prstGeom prst="rect">
            <a:avLst/>
          </a:prstGeom>
          <a:noFill/>
          <a:effectLst>
            <a:outerShdw blurRad="50800" dist="190500" dir="8100000" algn="tr" rotWithShape="0">
              <a:prstClr val="black">
                <a:alpha val="40000"/>
              </a:prstClr>
            </a:outerShdw>
          </a:effectLst>
        </p:spPr>
      </p:pic>
      <p:pic>
        <p:nvPicPr>
          <p:cNvPr id="64516" name="Picture 4" descr="Image result for noise pollution during diwali festival"/>
          <p:cNvPicPr>
            <a:picLocks noChangeAspect="1" noChangeArrowheads="1"/>
          </p:cNvPicPr>
          <p:nvPr/>
        </p:nvPicPr>
        <p:blipFill>
          <a:blip r:embed="rId3" cstate="print"/>
          <a:srcRect/>
          <a:stretch>
            <a:fillRect/>
          </a:stretch>
        </p:blipFill>
        <p:spPr bwMode="auto">
          <a:xfrm>
            <a:off x="4429124" y="4071942"/>
            <a:ext cx="4205265" cy="2500330"/>
          </a:xfrm>
          <a:prstGeom prst="rect">
            <a:avLst/>
          </a:prstGeom>
          <a:noFill/>
          <a:effectLst>
            <a:outerShdw blurRad="50800" dist="190500" dir="8100000" algn="tr" rotWithShape="0">
              <a:prstClr val="black">
                <a:alpha val="40000"/>
              </a:prstClr>
            </a:outerShdw>
          </a:effectLst>
        </p:spPr>
      </p:pic>
      <p:pic>
        <p:nvPicPr>
          <p:cNvPr id="64518" name="Picture 6" descr="Image result for noise pollution during diwali festival"/>
          <p:cNvPicPr>
            <a:picLocks noChangeAspect="1" noChangeArrowheads="1"/>
          </p:cNvPicPr>
          <p:nvPr/>
        </p:nvPicPr>
        <p:blipFill>
          <a:blip r:embed="rId4" cstate="print"/>
          <a:srcRect/>
          <a:stretch>
            <a:fillRect/>
          </a:stretch>
        </p:blipFill>
        <p:spPr bwMode="auto">
          <a:xfrm>
            <a:off x="857224" y="4071942"/>
            <a:ext cx="2667000" cy="2214578"/>
          </a:xfrm>
          <a:prstGeom prst="rect">
            <a:avLst/>
          </a:prstGeom>
          <a:noFill/>
          <a:effectLst>
            <a:outerShdw blurRad="50800" dist="1397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Noise Pollution</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Noise pollution</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also known as environmental noise or sound pollution, is the propagation of noise with harmful impact on the activity of human or animal life. </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The source of outdoor noise worldwide is mainly caused by machines, transport and transportation systems. Poor urban planning may give rise to noise pollution, side-by-side industrial and residential buildings can result in noise pollution in the residential areas</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effectLst>
                  <a:outerShdw blurRad="38100" dist="38100" dir="2700000" algn="tl">
                    <a:srgbClr val="000000">
                      <a:alpha val="43137"/>
                    </a:srgbClr>
                  </a:outerShdw>
                </a:effectLst>
                <a:latin typeface="Times New Roman" pitchFamily="18" charset="0"/>
                <a:cs typeface="Times New Roman" pitchFamily="18" charset="0"/>
              </a:rPr>
              <a:t>Noise Pollution During Religious Activities</a:t>
            </a:r>
            <a:endParaRPr lang="en-IN" sz="3600" dirty="0"/>
          </a:p>
        </p:txBody>
      </p:sp>
      <p:pic>
        <p:nvPicPr>
          <p:cNvPr id="65538" name="Picture 2" descr="Image result for noise level of church bell"/>
          <p:cNvPicPr>
            <a:picLocks noGrp="1" noChangeAspect="1" noChangeArrowheads="1"/>
          </p:cNvPicPr>
          <p:nvPr>
            <p:ph idx="1"/>
          </p:nvPr>
        </p:nvPicPr>
        <p:blipFill>
          <a:blip r:embed="rId2" cstate="print"/>
          <a:srcRect/>
          <a:stretch>
            <a:fillRect/>
          </a:stretch>
        </p:blipFill>
        <p:spPr bwMode="auto">
          <a:xfrm>
            <a:off x="357158" y="1571612"/>
            <a:ext cx="2607011" cy="3000396"/>
          </a:xfrm>
          <a:prstGeom prst="rect">
            <a:avLst/>
          </a:prstGeom>
          <a:noFill/>
          <a:effectLst>
            <a:outerShdw blurRad="50800" dist="152400" dir="8100000" algn="tr" rotWithShape="0">
              <a:prstClr val="black">
                <a:alpha val="40000"/>
              </a:prstClr>
            </a:outerShdw>
          </a:effectLst>
        </p:spPr>
      </p:pic>
      <p:pic>
        <p:nvPicPr>
          <p:cNvPr id="65542" name="Picture 6" descr="Image result for temple aarti instruments"/>
          <p:cNvPicPr>
            <a:picLocks noChangeAspect="1" noChangeArrowheads="1"/>
          </p:cNvPicPr>
          <p:nvPr/>
        </p:nvPicPr>
        <p:blipFill>
          <a:blip r:embed="rId3" cstate="print"/>
          <a:srcRect/>
          <a:stretch>
            <a:fillRect/>
          </a:stretch>
        </p:blipFill>
        <p:spPr bwMode="auto">
          <a:xfrm>
            <a:off x="3643306" y="1643051"/>
            <a:ext cx="4762500" cy="2428892"/>
          </a:xfrm>
          <a:prstGeom prst="rect">
            <a:avLst/>
          </a:prstGeom>
          <a:noFill/>
          <a:effectLst>
            <a:outerShdw blurRad="50800" dist="152400" dir="8100000" algn="tr" rotWithShape="0">
              <a:prstClr val="black">
                <a:alpha val="40000"/>
              </a:prstClr>
            </a:outerShdw>
          </a:effectLst>
        </p:spPr>
      </p:pic>
      <p:pic>
        <p:nvPicPr>
          <p:cNvPr id="65544" name="Picture 8" descr="Image result for noise level of azans"/>
          <p:cNvPicPr>
            <a:picLocks noChangeAspect="1" noChangeArrowheads="1"/>
          </p:cNvPicPr>
          <p:nvPr/>
        </p:nvPicPr>
        <p:blipFill>
          <a:blip r:embed="rId4" cstate="print"/>
          <a:srcRect/>
          <a:stretch>
            <a:fillRect/>
          </a:stretch>
        </p:blipFill>
        <p:spPr bwMode="auto">
          <a:xfrm>
            <a:off x="4000496" y="4357694"/>
            <a:ext cx="3048000" cy="2286001"/>
          </a:xfrm>
          <a:prstGeom prst="rect">
            <a:avLst/>
          </a:prstGeom>
          <a:noFill/>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Solution</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3794" name="Picture 2" descr="Related image"/>
          <p:cNvPicPr>
            <a:picLocks noGrp="1" noChangeAspect="1" noChangeArrowheads="1"/>
          </p:cNvPicPr>
          <p:nvPr>
            <p:ph idx="1"/>
          </p:nvPr>
        </p:nvPicPr>
        <p:blipFill>
          <a:blip r:embed="rId2" cstate="print"/>
          <a:srcRect r="47917"/>
          <a:stretch>
            <a:fillRect/>
          </a:stretch>
        </p:blipFill>
        <p:spPr bwMode="auto">
          <a:xfrm>
            <a:off x="5572132" y="1428736"/>
            <a:ext cx="1785950" cy="2071702"/>
          </a:xfrm>
          <a:prstGeom prst="rect">
            <a:avLst/>
          </a:prstGeom>
          <a:noFill/>
          <a:effectLst>
            <a:outerShdw blurRad="50800" dist="165100" dir="8100000" algn="tr" rotWithShape="0">
              <a:prstClr val="black">
                <a:alpha val="40000"/>
              </a:prstClr>
            </a:outerShdw>
          </a:effectLst>
        </p:spPr>
      </p:pic>
      <p:pic>
        <p:nvPicPr>
          <p:cNvPr id="33796" name="Picture 4" descr="Image result for audio spotlight"/>
          <p:cNvPicPr>
            <a:picLocks noChangeAspect="1" noChangeArrowheads="1"/>
          </p:cNvPicPr>
          <p:nvPr/>
        </p:nvPicPr>
        <p:blipFill>
          <a:blip r:embed="rId3" cstate="print"/>
          <a:srcRect/>
          <a:stretch>
            <a:fillRect/>
          </a:stretch>
        </p:blipFill>
        <p:spPr bwMode="auto">
          <a:xfrm>
            <a:off x="500034" y="1285861"/>
            <a:ext cx="3571875" cy="2357453"/>
          </a:xfrm>
          <a:prstGeom prst="rect">
            <a:avLst/>
          </a:prstGeom>
          <a:noFill/>
          <a:effectLst>
            <a:outerShdw blurRad="50800" dist="190500" dir="8100000" algn="tr" rotWithShape="0">
              <a:prstClr val="black">
                <a:alpha val="40000"/>
              </a:prstClr>
            </a:outerShdw>
          </a:effectLst>
        </p:spPr>
      </p:pic>
      <p:pic>
        <p:nvPicPr>
          <p:cNvPr id="33798" name="Picture 6" descr="Image result for audio spotlight"/>
          <p:cNvPicPr>
            <a:picLocks noChangeAspect="1" noChangeArrowheads="1"/>
          </p:cNvPicPr>
          <p:nvPr/>
        </p:nvPicPr>
        <p:blipFill>
          <a:blip r:embed="rId4" cstate="print"/>
          <a:srcRect/>
          <a:stretch>
            <a:fillRect/>
          </a:stretch>
        </p:blipFill>
        <p:spPr bwMode="auto">
          <a:xfrm>
            <a:off x="5357818" y="3643314"/>
            <a:ext cx="3243256" cy="2786082"/>
          </a:xfrm>
          <a:prstGeom prst="rect">
            <a:avLst/>
          </a:prstGeom>
          <a:noFill/>
          <a:effectLst>
            <a:outerShdw blurRad="50800" dist="190500" dir="8100000" algn="tr" rotWithShape="0">
              <a:prstClr val="black">
                <a:alpha val="40000"/>
              </a:prstClr>
            </a:outerShdw>
          </a:effectLst>
        </p:spPr>
      </p:pic>
      <p:pic>
        <p:nvPicPr>
          <p:cNvPr id="33800" name="Picture 8" descr="Image result for audio spotlight"/>
          <p:cNvPicPr>
            <a:picLocks noChangeAspect="1" noChangeArrowheads="1"/>
          </p:cNvPicPr>
          <p:nvPr/>
        </p:nvPicPr>
        <p:blipFill>
          <a:blip r:embed="rId5" cstate="print"/>
          <a:srcRect/>
          <a:stretch>
            <a:fillRect/>
          </a:stretch>
        </p:blipFill>
        <p:spPr bwMode="auto">
          <a:xfrm>
            <a:off x="571472" y="4000504"/>
            <a:ext cx="4171950" cy="2571768"/>
          </a:xfrm>
          <a:prstGeom prst="rect">
            <a:avLst/>
          </a:prstGeom>
          <a:noFill/>
          <a:effectLst>
            <a:outerShdw blurRad="50800" dist="1905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Solution</a:t>
            </a:r>
            <a:endParaRPr lang="en-IN" dirty="0"/>
          </a:p>
        </p:txBody>
      </p:sp>
      <p:pic>
        <p:nvPicPr>
          <p:cNvPr id="66562" name="Picture 2" descr="Image result for audio spotlight"/>
          <p:cNvPicPr>
            <a:picLocks noGrp="1" noChangeAspect="1" noChangeArrowheads="1"/>
          </p:cNvPicPr>
          <p:nvPr>
            <p:ph idx="1"/>
          </p:nvPr>
        </p:nvPicPr>
        <p:blipFill>
          <a:blip r:embed="rId3" cstate="print"/>
          <a:srcRect/>
          <a:stretch>
            <a:fillRect/>
          </a:stretch>
        </p:blipFill>
        <p:spPr bwMode="auto">
          <a:xfrm>
            <a:off x="928662" y="1500174"/>
            <a:ext cx="7358114" cy="4525963"/>
          </a:xfrm>
          <a:prstGeom prst="rect">
            <a:avLst/>
          </a:prstGeom>
          <a:noFill/>
          <a:effectLst>
            <a:outerShdw blurRad="50800" dist="2667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Directional Sound</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Directional Sound</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refers to the notion of using various devices to create fields of sound which spread less than most (small) traditional loudspeakers. </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Several techniques are available to accomplish this, and each has its benefits and drawbacks. </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Directional Sound</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67586" name="Picture 2" descr="Image result for directional sound"/>
          <p:cNvPicPr>
            <a:picLocks noGrp="1" noChangeAspect="1" noChangeArrowheads="1"/>
          </p:cNvPicPr>
          <p:nvPr>
            <p:ph idx="1"/>
          </p:nvPr>
        </p:nvPicPr>
        <p:blipFill>
          <a:blip r:embed="rId2" cstate="print"/>
          <a:srcRect/>
          <a:stretch>
            <a:fillRect/>
          </a:stretch>
        </p:blipFill>
        <p:spPr bwMode="auto">
          <a:xfrm>
            <a:off x="428596" y="1714488"/>
            <a:ext cx="3000396" cy="2104237"/>
          </a:xfrm>
          <a:prstGeom prst="rect">
            <a:avLst/>
          </a:prstGeom>
          <a:noFill/>
          <a:effectLst>
            <a:outerShdw blurRad="50800" dist="127000" dir="8100000" algn="tr" rotWithShape="0">
              <a:prstClr val="black">
                <a:alpha val="40000"/>
              </a:prstClr>
            </a:outerShdw>
          </a:effectLst>
        </p:spPr>
      </p:pic>
      <p:pic>
        <p:nvPicPr>
          <p:cNvPr id="67588" name="Picture 4" descr="Image result for directional sound"/>
          <p:cNvPicPr>
            <a:picLocks noChangeAspect="1" noChangeArrowheads="1"/>
          </p:cNvPicPr>
          <p:nvPr/>
        </p:nvPicPr>
        <p:blipFill>
          <a:blip r:embed="rId3" cstate="print"/>
          <a:srcRect/>
          <a:stretch>
            <a:fillRect/>
          </a:stretch>
        </p:blipFill>
        <p:spPr bwMode="auto">
          <a:xfrm>
            <a:off x="4643438" y="1714488"/>
            <a:ext cx="3857608" cy="2560049"/>
          </a:xfrm>
          <a:prstGeom prst="rect">
            <a:avLst/>
          </a:prstGeom>
          <a:noFill/>
          <a:effectLst>
            <a:outerShdw blurRad="50800" dist="127000" dir="8100000" algn="tr" rotWithShape="0">
              <a:prstClr val="black">
                <a:alpha val="40000"/>
              </a:prstClr>
            </a:outerShdw>
          </a:effectLst>
        </p:spPr>
      </p:pic>
      <p:pic>
        <p:nvPicPr>
          <p:cNvPr id="67590" name="Picture 6" descr="Image result for directional sound"/>
          <p:cNvPicPr>
            <a:picLocks noChangeAspect="1" noChangeArrowheads="1"/>
          </p:cNvPicPr>
          <p:nvPr/>
        </p:nvPicPr>
        <p:blipFill>
          <a:blip r:embed="rId4" cstate="print"/>
          <a:srcRect/>
          <a:stretch>
            <a:fillRect/>
          </a:stretch>
        </p:blipFill>
        <p:spPr bwMode="auto">
          <a:xfrm>
            <a:off x="1357290" y="4000504"/>
            <a:ext cx="3095610" cy="2465232"/>
          </a:xfrm>
          <a:prstGeom prst="rect">
            <a:avLst/>
          </a:prstGeom>
          <a:noFill/>
          <a:effectLst>
            <a:outerShdw blurRad="50800" dist="1270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Directional Sound</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sp>
        <p:nvSpPr>
          <p:cNvPr id="3" name="Content Placeholder 2"/>
          <p:cNvSpPr>
            <a:spLocks noGrp="1"/>
          </p:cNvSpPr>
          <p:nvPr>
            <p:ph idx="1"/>
          </p:nvPr>
        </p:nvSpPr>
        <p:spPr/>
        <p:txBody>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Ultimately, choosing a directional sound device depends greatly on the environment in which it is deployed as well as the content that will be reproduced. </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Keeping these factors in mind will yield the best results through any evaluation of directional sound technologies.</a:t>
            </a:r>
          </a:p>
          <a:p>
            <a:pPr algn="just"/>
            <a:endParaRPr lang="en-IN"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Directional Sound</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70658" name="Picture 2" descr="Related image"/>
          <p:cNvPicPr>
            <a:picLocks noGrp="1" noChangeAspect="1" noChangeArrowheads="1"/>
          </p:cNvPicPr>
          <p:nvPr>
            <p:ph idx="1"/>
          </p:nvPr>
        </p:nvPicPr>
        <p:blipFill>
          <a:blip r:embed="rId2" cstate="print"/>
          <a:srcRect/>
          <a:stretch>
            <a:fillRect/>
          </a:stretch>
        </p:blipFill>
        <p:spPr bwMode="auto">
          <a:xfrm>
            <a:off x="357158" y="1714488"/>
            <a:ext cx="2746372" cy="3460453"/>
          </a:xfrm>
          <a:prstGeom prst="rect">
            <a:avLst/>
          </a:prstGeom>
          <a:noFill/>
          <a:effectLst>
            <a:outerShdw blurRad="50800" dist="203200" dir="8100000" algn="tr" rotWithShape="0">
              <a:prstClr val="black">
                <a:alpha val="40000"/>
              </a:prstClr>
            </a:outerShdw>
          </a:effectLst>
        </p:spPr>
      </p:pic>
      <p:pic>
        <p:nvPicPr>
          <p:cNvPr id="70660" name="Picture 4" descr="Image result for directional sound "/>
          <p:cNvPicPr>
            <a:picLocks noChangeAspect="1" noChangeArrowheads="1"/>
          </p:cNvPicPr>
          <p:nvPr/>
        </p:nvPicPr>
        <p:blipFill>
          <a:blip r:embed="rId3" cstate="print"/>
          <a:srcRect/>
          <a:stretch>
            <a:fillRect/>
          </a:stretch>
        </p:blipFill>
        <p:spPr bwMode="auto">
          <a:xfrm>
            <a:off x="3500430" y="2714620"/>
            <a:ext cx="5000660" cy="3638551"/>
          </a:xfrm>
          <a:prstGeom prst="rect">
            <a:avLst/>
          </a:prstGeom>
          <a:noFill/>
          <a:effectLst>
            <a:outerShdw blurRad="50800" dist="2032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Directional Sound</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sp>
        <p:nvSpPr>
          <p:cNvPr id="3" name="Content Placeholder 2"/>
          <p:cNvSpPr>
            <a:spLocks noGrp="1"/>
          </p:cNvSpPr>
          <p:nvPr>
            <p:ph idx="1"/>
          </p:nvPr>
        </p:nvSpPr>
        <p:spPr/>
        <p:txBody>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Systems which guide evacuees during an emergency by the emission of </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pink noise </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to the exits are often also called "directional sound" systems.</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7410" name="Picture 2" descr="Image result for pink noise directional sound evacuation"/>
          <p:cNvPicPr>
            <a:picLocks noChangeAspect="1" noChangeArrowheads="1"/>
          </p:cNvPicPr>
          <p:nvPr/>
        </p:nvPicPr>
        <p:blipFill>
          <a:blip r:embed="rId2" cstate="print"/>
          <a:srcRect/>
          <a:stretch>
            <a:fillRect/>
          </a:stretch>
        </p:blipFill>
        <p:spPr bwMode="auto">
          <a:xfrm>
            <a:off x="4357686" y="3500438"/>
            <a:ext cx="4214842" cy="2718853"/>
          </a:xfrm>
          <a:prstGeom prst="rect">
            <a:avLst/>
          </a:prstGeom>
          <a:noFill/>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Basic theory</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In all wave-producing sources, the directivity of any source, at maximum, corresponds to the size of the source compared to the wavelengths it is generating: </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The larger the source is compared to the wavelength of the sound waves, the more directional beam results</a:t>
            </a:r>
            <a:r>
              <a:rPr lang="en-IN" baseline="30000" dirty="0">
                <a:effectLst>
                  <a:outerShdw blurRad="38100" dist="38100" dir="2700000" algn="tl">
                    <a:srgbClr val="000000">
                      <a:alpha val="43137"/>
                    </a:srgbClr>
                  </a:outerShdw>
                </a:effectLst>
                <a:latin typeface="Times New Roman" pitchFamily="18" charset="0"/>
                <a:cs typeface="Times New Roman" pitchFamily="18" charset="0"/>
              </a:rPr>
              <a:t> </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The specific transduction method has no impact on the directivity of the resulting sound field; the analysis relies only on the aperture function of the source, per the </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Huygens–Fresnel principle</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Basic theory</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72706" name="Picture 2" descr="Image result for directional sound principle"/>
          <p:cNvPicPr>
            <a:picLocks noGrp="1" noChangeAspect="1" noChangeArrowheads="1"/>
          </p:cNvPicPr>
          <p:nvPr>
            <p:ph idx="1"/>
          </p:nvPr>
        </p:nvPicPr>
        <p:blipFill>
          <a:blip r:embed="rId2" cstate="print"/>
          <a:srcRect/>
          <a:stretch>
            <a:fillRect/>
          </a:stretch>
        </p:blipFill>
        <p:spPr bwMode="auto">
          <a:xfrm>
            <a:off x="357158" y="1643050"/>
            <a:ext cx="3995740" cy="2374432"/>
          </a:xfrm>
          <a:prstGeom prst="rect">
            <a:avLst/>
          </a:prstGeom>
          <a:noFill/>
          <a:effectLst>
            <a:outerShdw blurRad="50800" dist="101600" dir="8100000" algn="tr" rotWithShape="0">
              <a:prstClr val="black">
                <a:alpha val="40000"/>
              </a:prstClr>
            </a:outerShdw>
          </a:effectLst>
        </p:spPr>
      </p:pic>
      <p:pic>
        <p:nvPicPr>
          <p:cNvPr id="72708" name="Picture 4" descr="Image result for directional sound principle"/>
          <p:cNvPicPr>
            <a:picLocks noChangeAspect="1" noChangeArrowheads="1"/>
          </p:cNvPicPr>
          <p:nvPr/>
        </p:nvPicPr>
        <p:blipFill>
          <a:blip r:embed="rId3" cstate="print"/>
          <a:srcRect/>
          <a:stretch>
            <a:fillRect/>
          </a:stretch>
        </p:blipFill>
        <p:spPr bwMode="auto">
          <a:xfrm>
            <a:off x="5214942" y="1928802"/>
            <a:ext cx="2857500" cy="2286001"/>
          </a:xfrm>
          <a:prstGeom prst="rect">
            <a:avLst/>
          </a:prstGeom>
          <a:noFill/>
          <a:effectLst>
            <a:outerShdw blurRad="50800" dist="101600" dir="8100000" algn="tr" rotWithShape="0">
              <a:prstClr val="black">
                <a:alpha val="40000"/>
              </a:prstClr>
            </a:outerShdw>
          </a:effectLst>
        </p:spPr>
      </p:pic>
      <p:sp>
        <p:nvSpPr>
          <p:cNvPr id="72710" name="AutoShape 6" descr="Image result for directional sound waves"/>
          <p:cNvSpPr>
            <a:spLocks noChangeAspect="1" noChangeArrowheads="1"/>
          </p:cNvSpPr>
          <p:nvPr/>
        </p:nvSpPr>
        <p:spPr bwMode="auto">
          <a:xfrm>
            <a:off x="155575" y="-1241425"/>
            <a:ext cx="3143250" cy="2590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12" name="AutoShape 8" descr="Image result for directional sound waves"/>
          <p:cNvSpPr>
            <a:spLocks noChangeAspect="1" noChangeArrowheads="1"/>
          </p:cNvSpPr>
          <p:nvPr/>
        </p:nvSpPr>
        <p:spPr bwMode="auto">
          <a:xfrm>
            <a:off x="155575" y="-1241425"/>
            <a:ext cx="3143250" cy="2590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8" name="Picture 7" descr="index.jpg"/>
          <p:cNvPicPr>
            <a:picLocks noChangeAspect="1"/>
          </p:cNvPicPr>
          <p:nvPr/>
        </p:nvPicPr>
        <p:blipFill>
          <a:blip r:embed="rId4" cstate="print"/>
          <a:stretch>
            <a:fillRect/>
          </a:stretch>
        </p:blipFill>
        <p:spPr>
          <a:xfrm>
            <a:off x="3071802" y="4500570"/>
            <a:ext cx="2352675" cy="1943100"/>
          </a:xfrm>
          <a:prstGeom prst="rect">
            <a:avLst/>
          </a:prstGeom>
          <a:effectLst>
            <a:outerShdw blurRad="50800" dist="1016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Noise Pollution</a:t>
            </a:r>
            <a:endParaRPr lang="en-IN" dirty="0"/>
          </a:p>
        </p:txBody>
      </p:sp>
      <p:pic>
        <p:nvPicPr>
          <p:cNvPr id="56322" name="Picture 2" descr="Image result for noise pollution"/>
          <p:cNvPicPr>
            <a:picLocks noGrp="1" noChangeAspect="1" noChangeArrowheads="1"/>
          </p:cNvPicPr>
          <p:nvPr>
            <p:ph idx="1"/>
          </p:nvPr>
        </p:nvPicPr>
        <p:blipFill>
          <a:blip r:embed="rId2" cstate="print"/>
          <a:srcRect/>
          <a:stretch>
            <a:fillRect/>
          </a:stretch>
        </p:blipFill>
        <p:spPr bwMode="auto">
          <a:xfrm>
            <a:off x="706409" y="1600200"/>
            <a:ext cx="7731182" cy="4525963"/>
          </a:xfrm>
          <a:prstGeom prst="rect">
            <a:avLst/>
          </a:prstGeom>
          <a:noFill/>
          <a:effectLst>
            <a:outerShdw blurRad="50800" dist="1778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Huygens–Fresnel principle</a:t>
            </a:r>
            <a:endParaRPr lang="en-IN" dirty="0"/>
          </a:p>
        </p:txBody>
      </p:sp>
      <p:pic>
        <p:nvPicPr>
          <p:cNvPr id="73730" name="Picture 2" descr="Image result for huygen fresnel principle noise"/>
          <p:cNvPicPr>
            <a:picLocks noGrp="1" noChangeAspect="1" noChangeArrowheads="1"/>
          </p:cNvPicPr>
          <p:nvPr>
            <p:ph idx="1"/>
          </p:nvPr>
        </p:nvPicPr>
        <p:blipFill>
          <a:blip r:embed="rId2" cstate="print"/>
          <a:srcRect/>
          <a:stretch>
            <a:fillRect/>
          </a:stretch>
        </p:blipFill>
        <p:spPr bwMode="auto">
          <a:xfrm>
            <a:off x="928662" y="1785926"/>
            <a:ext cx="7072361" cy="4525963"/>
          </a:xfrm>
          <a:prstGeom prst="rect">
            <a:avLst/>
          </a:prstGeom>
          <a:noFill/>
          <a:effectLst>
            <a:outerShdw blurRad="50800" dist="762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Basic theory</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sp>
        <p:nvSpPr>
          <p:cNvPr id="3" name="Content Placeholder 2"/>
          <p:cNvSpPr>
            <a:spLocks noGrp="1"/>
          </p:cNvSpPr>
          <p:nvPr>
            <p:ph idx="1"/>
          </p:nvPr>
        </p:nvSpPr>
        <p:spPr/>
        <p:txBody>
          <a:bodyPr>
            <a:normAutofit fontScale="92500" lnSpcReduction="1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The ultrasonic devices achieve high directivity by modulating audible sound onto high frequency ultrasound. </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The higher frequency sound waves have a shorter wavelength and thus don't spread out as rapidly. For this reason, the resulting directivity of these devices is far higher than physically possible with any loudspeaker system. However, they are reported to have limited low-frequency reproduction abilities. </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Directional Sound</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74754" name="Picture 2" descr="Related image"/>
          <p:cNvPicPr>
            <a:picLocks noGrp="1" noChangeAspect="1" noChangeArrowheads="1"/>
          </p:cNvPicPr>
          <p:nvPr>
            <p:ph idx="1"/>
          </p:nvPr>
        </p:nvPicPr>
        <p:blipFill>
          <a:blip r:embed="rId2" cstate="print"/>
          <a:srcRect/>
          <a:stretch>
            <a:fillRect/>
          </a:stretch>
        </p:blipFill>
        <p:spPr bwMode="auto">
          <a:xfrm>
            <a:off x="714348" y="1785926"/>
            <a:ext cx="3786214" cy="3071834"/>
          </a:xfrm>
          <a:prstGeom prst="rect">
            <a:avLst/>
          </a:prstGeom>
          <a:noFill/>
          <a:effectLst>
            <a:outerShdw blurRad="50800" dist="139700" dir="8100000" algn="tr" rotWithShape="0">
              <a:prstClr val="black">
                <a:alpha val="40000"/>
              </a:prstClr>
            </a:outerShdw>
          </a:effectLst>
        </p:spPr>
      </p:pic>
      <p:pic>
        <p:nvPicPr>
          <p:cNvPr id="74758" name="Picture 6" descr="Image result for directional sound"/>
          <p:cNvPicPr>
            <a:picLocks noChangeAspect="1" noChangeArrowheads="1"/>
          </p:cNvPicPr>
          <p:nvPr/>
        </p:nvPicPr>
        <p:blipFill>
          <a:blip r:embed="rId3" cstate="print"/>
          <a:srcRect/>
          <a:stretch>
            <a:fillRect/>
          </a:stretch>
        </p:blipFill>
        <p:spPr bwMode="auto">
          <a:xfrm>
            <a:off x="5214942" y="2285992"/>
            <a:ext cx="2946816" cy="3714776"/>
          </a:xfrm>
          <a:prstGeom prst="rect">
            <a:avLst/>
          </a:prstGeom>
          <a:noFill/>
          <a:effectLst>
            <a:outerShdw blurRad="50800" dist="1397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What is a directional loudspeaker?</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457200" y="1571612"/>
            <a:ext cx="8229600" cy="4525963"/>
          </a:xfrm>
        </p:spPr>
        <p:txBody>
          <a:bodyPr>
            <a:normAutofit fontScale="85000" lnSpcReduction="10000"/>
          </a:bodyPr>
          <a:lstStyle/>
          <a:p>
            <a:pPr algn="just"/>
            <a:endParaRPr lang="en-IN" dirty="0" smtClean="0">
              <a:effectLst>
                <a:outerShdw blurRad="38100" dist="38100" dir="2700000" algn="tl">
                  <a:srgbClr val="000000">
                    <a:alpha val="43137"/>
                  </a:srgbClr>
                </a:outerShdw>
              </a:effectLst>
              <a:latin typeface="Times New Roman" pitchFamily="18" charset="0"/>
              <a:cs typeface="Times New Roman" pitchFamily="18" charset="0"/>
            </a:endParaRP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A conventional loudspeaker is designed to spread sound over a fairly wide area: it has a paper or plastic cone that moves back and forth, pumping sound in a wide arc in front of it. The more energy you feed into a speaker (in the form of electric current), the more energy it can pump out as sound, the further the sound waves can travel, and the louder they seem to be. </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Giant speakers used at rock festivals produce so much energy that they can be heard over a huge area, whether you want to hear them or not. </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400" b="1" dirty="0" smtClean="0">
                <a:effectLst>
                  <a:outerShdw blurRad="38100" dist="38100" dir="2700000" algn="tl">
                    <a:srgbClr val="000000">
                      <a:alpha val="43137"/>
                    </a:srgbClr>
                  </a:outerShdw>
                </a:effectLst>
                <a:latin typeface="Times New Roman" pitchFamily="18" charset="0"/>
                <a:cs typeface="Times New Roman" pitchFamily="18" charset="0"/>
              </a:rPr>
              <a:t>Giant speakers used at rock festivals produce so much energy that they can be heard over a huge area, whether you want to hear them or not.</a:t>
            </a:r>
            <a:endParaRPr lang="en-IN" sz="2400" dirty="0"/>
          </a:p>
        </p:txBody>
      </p:sp>
      <p:pic>
        <p:nvPicPr>
          <p:cNvPr id="4" name="Picture 2" descr="Image result for giants speakers in rock concert volume"/>
          <p:cNvPicPr>
            <a:picLocks noGrp="1" noChangeAspect="1" noChangeArrowheads="1"/>
          </p:cNvPicPr>
          <p:nvPr>
            <p:ph idx="1"/>
          </p:nvPr>
        </p:nvPicPr>
        <p:blipFill>
          <a:blip r:embed="rId2" cstate="print"/>
          <a:srcRect/>
          <a:stretch>
            <a:fillRect/>
          </a:stretch>
        </p:blipFill>
        <p:spPr bwMode="auto">
          <a:xfrm>
            <a:off x="1112665" y="1689119"/>
            <a:ext cx="6918670" cy="4525963"/>
          </a:xfrm>
          <a:prstGeom prst="rect">
            <a:avLst/>
          </a:prstGeom>
          <a:noFill/>
          <a:effectLst>
            <a:outerShdw blurRad="50800" dist="165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What is a directional loudspeaker?</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77826" name="Picture 2" descr="Image result for directional sound loudspeaker"/>
          <p:cNvPicPr>
            <a:picLocks noGrp="1" noChangeAspect="1" noChangeArrowheads="1"/>
          </p:cNvPicPr>
          <p:nvPr>
            <p:ph idx="1"/>
          </p:nvPr>
        </p:nvPicPr>
        <p:blipFill>
          <a:blip r:embed="rId2" cstate="print"/>
          <a:srcRect t="5660"/>
          <a:stretch>
            <a:fillRect/>
          </a:stretch>
        </p:blipFill>
        <p:spPr bwMode="auto">
          <a:xfrm>
            <a:off x="357158" y="1857364"/>
            <a:ext cx="3575777" cy="3571900"/>
          </a:xfrm>
          <a:prstGeom prst="rect">
            <a:avLst/>
          </a:prstGeom>
          <a:noFill/>
          <a:effectLst>
            <a:outerShdw blurRad="50800" dist="139700" dir="8100000" algn="tr" rotWithShape="0">
              <a:prstClr val="black">
                <a:alpha val="40000"/>
              </a:prstClr>
            </a:outerShdw>
          </a:effectLst>
        </p:spPr>
      </p:pic>
      <p:pic>
        <p:nvPicPr>
          <p:cNvPr id="77828" name="Picture 4" descr="Image result for directional sound loudspeaker"/>
          <p:cNvPicPr>
            <a:picLocks noChangeAspect="1" noChangeArrowheads="1"/>
          </p:cNvPicPr>
          <p:nvPr/>
        </p:nvPicPr>
        <p:blipFill>
          <a:blip r:embed="rId3" cstate="print"/>
          <a:srcRect/>
          <a:stretch>
            <a:fillRect/>
          </a:stretch>
        </p:blipFill>
        <p:spPr bwMode="auto">
          <a:xfrm>
            <a:off x="4786314" y="2643182"/>
            <a:ext cx="3810000" cy="2714626"/>
          </a:xfrm>
          <a:prstGeom prst="rect">
            <a:avLst/>
          </a:prstGeom>
          <a:noFill/>
          <a:effectLst>
            <a:outerShdw blurRad="50800" dist="165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What is a directional loudspeaker?</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sp>
        <p:nvSpPr>
          <p:cNvPr id="3" name="Content Placeholder 2"/>
          <p:cNvSpPr>
            <a:spLocks noGrp="1"/>
          </p:cNvSpPr>
          <p:nvPr>
            <p:ph idx="1"/>
          </p:nvPr>
        </p:nvSpPr>
        <p:spPr/>
        <p:txBody>
          <a:bodyPr>
            <a:noAutofit/>
          </a:bodyPr>
          <a:lstStyle/>
          <a:p>
            <a:pPr algn="just"/>
            <a:r>
              <a:rPr lang="en-IN" sz="2200" b="1" dirty="0" smtClean="0">
                <a:effectLst>
                  <a:outerShdw blurRad="38100" dist="38100" dir="2700000" algn="tl">
                    <a:srgbClr val="000000">
                      <a:alpha val="43137"/>
                    </a:srgbClr>
                  </a:outerShdw>
                </a:effectLst>
                <a:latin typeface="Times New Roman" pitchFamily="18" charset="0"/>
                <a:cs typeface="Times New Roman" pitchFamily="18" charset="0"/>
              </a:rPr>
              <a:t>Most of the time this is exactly how we want speakers to behave, but there are times when it would be helpful if they could work more selectively. Suppose you're the captain of a giant, fast-moving warship and you see a tiny fishing boat moored just up ahead and locked firmly in your path. If it doesn't respond to radio contact, you have a problem. You could use a megaphone to try to call out, but that's just a basic loudspeaker, really, and the sound it makes will probably not reach far enough. Wouldn't it be neat if you could send out a very focused "shout," in a tight beam of sound, that would travel all the way to the fishing boat to catch its attention, even from a huge distance away? </a:t>
            </a:r>
            <a:r>
              <a:rPr lang="en-IN" sz="2200" dirty="0" smtClean="0">
                <a:effectLst>
                  <a:outerShdw blurRad="38100" dist="38100" dir="2700000" algn="tl">
                    <a:srgbClr val="000000">
                      <a:alpha val="43137"/>
                    </a:srgbClr>
                  </a:outerShdw>
                </a:effectLst>
                <a:latin typeface="Times New Roman" pitchFamily="18" charset="0"/>
                <a:cs typeface="Times New Roman" pitchFamily="18" charset="0"/>
              </a:rPr>
              <a:t>This is essentially what a directional loudspeaker does: it's a kind of "sound flashlight" that can "shine" sound energy into a precise spot, even from some distance away.</a:t>
            </a:r>
            <a:endParaRPr lang="en-IN" sz="22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What is a directional loudspeaker?</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1026" name="Picture 2" descr="Image result for directional sound navy"/>
          <p:cNvPicPr>
            <a:picLocks noGrp="1" noChangeAspect="1" noChangeArrowheads="1"/>
          </p:cNvPicPr>
          <p:nvPr>
            <p:ph idx="1"/>
          </p:nvPr>
        </p:nvPicPr>
        <p:blipFill>
          <a:blip r:embed="rId2" cstate="print"/>
          <a:srcRect/>
          <a:stretch>
            <a:fillRect/>
          </a:stretch>
        </p:blipFill>
        <p:spPr bwMode="auto">
          <a:xfrm>
            <a:off x="660400" y="1659731"/>
            <a:ext cx="7823200" cy="4406900"/>
          </a:xfrm>
          <a:prstGeom prst="rect">
            <a:avLst/>
          </a:prstGeom>
          <a:noFill/>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How directional speakers work—in simple terms</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sz="36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You've seen ripples spreading out when you prod the surface of a still pond with your finger? That happens because the waves of energy you're putting into the water travel outward in all directions: the spreading, diverging pattern of waves is called diffraction.</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The further the waves travel, the bigger the area over which their energy spreads. Eventually, the waves have so little energy that they disappear completely. Exactly the same diffraction process happens with sound waves. Whether you shout with your voice or pump sound through a loudspeaker, the sound waves spread outward from the source and their energy is gradually dissipated.</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How directional speakers work—in simple terms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76802" name="Picture 2" descr="Image result for how directional speakers work"/>
          <p:cNvPicPr>
            <a:picLocks noGrp="1" noChangeAspect="1" noChangeArrowheads="1"/>
          </p:cNvPicPr>
          <p:nvPr>
            <p:ph idx="1"/>
          </p:nvPr>
        </p:nvPicPr>
        <p:blipFill>
          <a:blip r:embed="rId2" cstate="print"/>
          <a:srcRect b="6828"/>
          <a:stretch>
            <a:fillRect/>
          </a:stretch>
        </p:blipFill>
        <p:spPr bwMode="auto">
          <a:xfrm>
            <a:off x="357158" y="1643050"/>
            <a:ext cx="4000528" cy="2500330"/>
          </a:xfrm>
          <a:prstGeom prst="rect">
            <a:avLst/>
          </a:prstGeom>
          <a:noFill/>
          <a:effectLst>
            <a:outerShdw blurRad="50800" dist="114300" dir="8100000" algn="tr" rotWithShape="0">
              <a:prstClr val="black">
                <a:alpha val="40000"/>
              </a:prstClr>
            </a:outerShdw>
          </a:effectLst>
        </p:spPr>
      </p:pic>
      <p:pic>
        <p:nvPicPr>
          <p:cNvPr id="76804" name="Picture 4" descr="Image result for how directional speakers work"/>
          <p:cNvPicPr>
            <a:picLocks noChangeAspect="1" noChangeArrowheads="1"/>
          </p:cNvPicPr>
          <p:nvPr/>
        </p:nvPicPr>
        <p:blipFill>
          <a:blip r:embed="rId3" cstate="print"/>
          <a:srcRect/>
          <a:stretch>
            <a:fillRect/>
          </a:stretch>
        </p:blipFill>
        <p:spPr bwMode="auto">
          <a:xfrm>
            <a:off x="4857751" y="3230718"/>
            <a:ext cx="3766475" cy="3279613"/>
          </a:xfrm>
          <a:prstGeom prst="rect">
            <a:avLst/>
          </a:prstGeom>
          <a:noFill/>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Noise Pollution</a:t>
            </a:r>
            <a:endParaRPr lang="en-IN" dirty="0"/>
          </a:p>
        </p:txBody>
      </p:sp>
      <p:sp>
        <p:nvSpPr>
          <p:cNvPr id="3" name="Content Placeholder 2"/>
          <p:cNvSpPr>
            <a:spLocks noGrp="1"/>
          </p:cNvSpPr>
          <p:nvPr>
            <p:ph idx="1"/>
          </p:nvPr>
        </p:nvSpPr>
        <p:spPr/>
        <p:txBody>
          <a:bodyPr>
            <a:normAutofit lnSpcReduction="1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High noise levels can contribute to cardiovascular effects in humans and an increased incidence of coronary artery disease.</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In animals, noise can increase the risk of death by altering predator or prey detection</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and avoidance, interfere with reproduction and navigation, and contribute to permanent hearing loss</a:t>
            </a:r>
            <a:r>
              <a:rPr lang="en-IN" baseline="30000" dirty="0">
                <a:effectLst>
                  <a:outerShdw blurRad="38100" dist="38100" dir="2700000" algn="tl">
                    <a:srgbClr val="000000">
                      <a:alpha val="43137"/>
                    </a:srgbClr>
                  </a:outerShdw>
                </a:effectLst>
                <a:latin typeface="Times New Roman" pitchFamily="18" charset="0"/>
                <a:cs typeface="Times New Roman" pitchFamily="18" charset="0"/>
              </a:rPr>
              <a:t>.</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How directional speakers work—in simple terms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sp>
        <p:nvSpPr>
          <p:cNvPr id="3" name="Content Placeholder 2"/>
          <p:cNvSpPr>
            <a:spLocks noGrp="1"/>
          </p:cNvSpPr>
          <p:nvPr>
            <p:ph idx="1"/>
          </p:nvPr>
        </p:nvSpPr>
        <p:spPr/>
        <p:txBody>
          <a:bodyPr>
            <a:normAutofit fontScale="70000" lnSpcReduction="2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Directional speakers work in an entirely different way from conventional loudspeakers. The biggest difference is that they don't produce ordinary, audible sound waves with a single, moving electromagnetic coil and cone.</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Instead, they generate ultrasound (high-frequency sound) waves that are too high pitched for our ears to hear using an array of electrical devices called piezoelectric transducers. </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These are simply crystals, such as quartz, that vibrate back and forth tens of thousands of times a second when you feed electric currents through them, producing very high frequencies of sound. Ultrasound is used because its higher-frequency waves have a correspondingly shorter wavelength and diffract (spread out) less as they travel, which means they stay together in a beam for longer than ordinary sound would.</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How directional speakers work—in simple terms</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sz="3600" dirty="0"/>
          </a:p>
        </p:txBody>
      </p:sp>
      <p:pic>
        <p:nvPicPr>
          <p:cNvPr id="77826" name="Picture 2" descr="Image result for how directional speakers work"/>
          <p:cNvPicPr>
            <a:picLocks noGrp="1" noChangeAspect="1" noChangeArrowheads="1"/>
          </p:cNvPicPr>
          <p:nvPr>
            <p:ph idx="1"/>
          </p:nvPr>
        </p:nvPicPr>
        <p:blipFill>
          <a:blip r:embed="rId2" cstate="print"/>
          <a:srcRect/>
          <a:stretch>
            <a:fillRect/>
          </a:stretch>
        </p:blipFill>
        <p:spPr bwMode="auto">
          <a:xfrm>
            <a:off x="571472" y="1643050"/>
            <a:ext cx="3357586" cy="3500462"/>
          </a:xfrm>
          <a:prstGeom prst="rect">
            <a:avLst/>
          </a:prstGeom>
          <a:noFill/>
          <a:effectLst>
            <a:outerShdw blurRad="50800" dist="165100" dir="8100000" algn="tr" rotWithShape="0">
              <a:prstClr val="black">
                <a:alpha val="40000"/>
              </a:prstClr>
            </a:outerShdw>
          </a:effectLst>
        </p:spPr>
      </p:pic>
      <p:pic>
        <p:nvPicPr>
          <p:cNvPr id="77828" name="Picture 4" descr="Related image"/>
          <p:cNvPicPr>
            <a:picLocks noChangeAspect="1" noChangeArrowheads="1"/>
          </p:cNvPicPr>
          <p:nvPr/>
        </p:nvPicPr>
        <p:blipFill>
          <a:blip r:embed="rId3" cstate="print"/>
          <a:srcRect/>
          <a:stretch>
            <a:fillRect/>
          </a:stretch>
        </p:blipFill>
        <p:spPr bwMode="auto">
          <a:xfrm>
            <a:off x="4572000" y="2285992"/>
            <a:ext cx="3857652" cy="4171951"/>
          </a:xfrm>
          <a:prstGeom prst="rect">
            <a:avLst/>
          </a:prstGeom>
          <a:noFill/>
          <a:effectLst>
            <a:outerShdw blurRad="50800" dist="165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How directional speakers work—in simple terms</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sz="3600" dirty="0"/>
          </a:p>
        </p:txBody>
      </p:sp>
      <p:sp>
        <p:nvSpPr>
          <p:cNvPr id="3" name="Content Placeholder 2"/>
          <p:cNvSpPr>
            <a:spLocks noGrp="1"/>
          </p:cNvSpPr>
          <p:nvPr>
            <p:ph idx="1"/>
          </p:nvPr>
        </p:nvSpPr>
        <p:spPr/>
        <p:txBody>
          <a:bodyPr>
            <a:normAutofit fontScale="85000" lnSpcReduction="20000"/>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Effectively, then, the ultrasound travels out from a directional speaker in a narrowly focused column, like a flashlight beam. But when it hits something, it turns back into ordinary sound you can hear. </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So, in the case of our talking Mona Lisa, there's a concealed directional loudspeaker next to the picture. It fires out ultrasound that travels out from the front of the picture and gradually dissipates into the room. If (and only if) someone walks into the beam, the ultrasound waves collide, turn back into normal sound, and Mona Lisa's voice is magically heard.</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How directional speakers work—in simple terms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79874" name="Picture 2" descr="Related image"/>
          <p:cNvPicPr>
            <a:picLocks noGrp="1" noChangeAspect="1" noChangeArrowheads="1"/>
          </p:cNvPicPr>
          <p:nvPr>
            <p:ph idx="1"/>
          </p:nvPr>
        </p:nvPicPr>
        <p:blipFill>
          <a:blip r:embed="rId2" cstate="print"/>
          <a:srcRect/>
          <a:stretch>
            <a:fillRect/>
          </a:stretch>
        </p:blipFill>
        <p:spPr bwMode="auto">
          <a:xfrm>
            <a:off x="775051" y="1600200"/>
            <a:ext cx="7593898" cy="4525963"/>
          </a:xfrm>
          <a:prstGeom prst="rect">
            <a:avLst/>
          </a:prstGeom>
          <a:noFill/>
          <a:effectLst>
            <a:outerShdw blurRad="50800" dist="1270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How directional speakers work—in simple terms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3074" name="Picture 2" descr="https://screenshotscdn.firefoxusercontent.com/images/bd79188e-e577-4ab7-8246-d229f2bb60b4.png"/>
          <p:cNvPicPr>
            <a:picLocks noGrp="1" noChangeAspect="1" noChangeArrowheads="1"/>
          </p:cNvPicPr>
          <p:nvPr>
            <p:ph idx="1"/>
          </p:nvPr>
        </p:nvPicPr>
        <p:blipFill>
          <a:blip r:embed="rId2" cstate="print"/>
          <a:srcRect/>
          <a:stretch>
            <a:fillRect/>
          </a:stretch>
        </p:blipFill>
        <p:spPr bwMode="auto">
          <a:xfrm>
            <a:off x="428596" y="1714488"/>
            <a:ext cx="8229600" cy="4500594"/>
          </a:xfrm>
          <a:prstGeom prst="rect">
            <a:avLst/>
          </a:prstGeom>
          <a:noFill/>
          <a:effectLst>
            <a:outerShdw blurRad="50800" dist="1397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What are directional speakers used for?</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sz="36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The possibilities are truly limitless. Imagine advertisements or in-store displays that talk only to you as you walk past. </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Or hospital televisions that beam their sound only to the patients in certain beds, leaving the others undisturbed. What about megaphones that police officers could use to address only one or two troublemakers in a rioting crowd? </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Or speakers on a concert stage that performers could use to send private messages to certain people in the audience! How about hands-free speaker phones that only a few people, sitting nearby, could hear? Great for noisy offices!</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What are directional speakers used for?</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81922" name="Picture 2" descr="Related image"/>
          <p:cNvPicPr>
            <a:picLocks noGrp="1" noChangeAspect="1" noChangeArrowheads="1"/>
          </p:cNvPicPr>
          <p:nvPr>
            <p:ph idx="1"/>
          </p:nvPr>
        </p:nvPicPr>
        <p:blipFill>
          <a:blip r:embed="rId2" cstate="print"/>
          <a:srcRect/>
          <a:stretch>
            <a:fillRect/>
          </a:stretch>
        </p:blipFill>
        <p:spPr bwMode="auto">
          <a:xfrm>
            <a:off x="1179224" y="1600200"/>
            <a:ext cx="6785552" cy="4525963"/>
          </a:xfrm>
          <a:prstGeom prst="rect">
            <a:avLst/>
          </a:prstGeom>
          <a:noFill/>
          <a:effectLst>
            <a:outerShdw blurRad="50800" dist="1905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t>What are directional speakers used for?</a:t>
            </a:r>
            <a:br>
              <a:rPr lang="en-IN" sz="3600"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sz="3600" dirty="0"/>
          </a:p>
        </p:txBody>
      </p:sp>
      <p:sp>
        <p:nvSpPr>
          <p:cNvPr id="3" name="Content Placeholder 2"/>
          <p:cNvSpPr>
            <a:spLocks noGrp="1"/>
          </p:cNvSpPr>
          <p:nvPr>
            <p:ph idx="1"/>
          </p:nvPr>
        </p:nvSpPr>
        <p:spPr>
          <a:xfrm>
            <a:off x="485804" y="1428736"/>
            <a:ext cx="8229600" cy="5072098"/>
          </a:xfrm>
        </p:spPr>
        <p:txBody>
          <a:bodyPr>
            <a:noAutofit/>
          </a:bodyPr>
          <a:lstStyle/>
          <a:p>
            <a:pPr algn="just"/>
            <a:r>
              <a:rPr lang="en-IN" sz="2400" b="1" dirty="0" smtClean="0">
                <a:effectLst>
                  <a:outerShdw blurRad="38100" dist="38100" dir="2700000" algn="tl">
                    <a:srgbClr val="000000">
                      <a:alpha val="43137"/>
                    </a:srgbClr>
                  </a:outerShdw>
                </a:effectLst>
                <a:latin typeface="Times New Roman" pitchFamily="18" charset="0"/>
                <a:cs typeface="Times New Roman" pitchFamily="18" charset="0"/>
              </a:rPr>
              <a:t>The U.S. military has been using directional speakers since 2004. The system they use is called LRAD® (long-range acoustic device) and consists of giant flat loudspeakers mounted on the side of ships so they can send loud audio warnings to vessels at a potential range of over 500m (a third of a mile). </a:t>
            </a:r>
          </a:p>
          <a:p>
            <a:pPr algn="just"/>
            <a:r>
              <a:rPr lang="en-IN" sz="2400" dirty="0" smtClean="0">
                <a:effectLst>
                  <a:outerShdw blurRad="38100" dist="38100" dir="2700000" algn="tl">
                    <a:srgbClr val="000000">
                      <a:alpha val="43137"/>
                    </a:srgbClr>
                  </a:outerShdw>
                </a:effectLst>
                <a:latin typeface="Times New Roman" pitchFamily="18" charset="0"/>
                <a:cs typeface="Times New Roman" pitchFamily="18" charset="0"/>
              </a:rPr>
              <a:t>It's particularly useful on loud and noisy aircraft carriers where any conventional loudspeaker would be drowned out by the background noise from jet planes and helicopters. Some police departments have been using LRAD as a means of crowd control for over a decade, though the practice is controversial. </a:t>
            </a:r>
            <a:endParaRPr lang="en-IN" sz="24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What are directional speakers used for?</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83970" name="Picture 2" descr="Image result for directional sound crowd disbursement"/>
          <p:cNvPicPr>
            <a:picLocks noGrp="1" noChangeAspect="1" noChangeArrowheads="1"/>
          </p:cNvPicPr>
          <p:nvPr>
            <p:ph idx="1"/>
          </p:nvPr>
        </p:nvPicPr>
        <p:blipFill>
          <a:blip r:embed="rId2" cstate="print"/>
          <a:srcRect/>
          <a:stretch>
            <a:fillRect/>
          </a:stretch>
        </p:blipFill>
        <p:spPr bwMode="auto">
          <a:xfrm>
            <a:off x="1000100" y="1600200"/>
            <a:ext cx="7358113" cy="4525963"/>
          </a:xfrm>
          <a:prstGeom prst="rect">
            <a:avLst/>
          </a:prstGeom>
          <a:noFill/>
          <a:effectLst>
            <a:outerShdw blurRad="50800" dist="1778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LRAD long range acoustic device sound</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82946" name="Picture 2" descr="Image result for directional sound crowd disbursement"/>
          <p:cNvPicPr>
            <a:picLocks noGrp="1" noChangeAspect="1" noChangeArrowheads="1"/>
          </p:cNvPicPr>
          <p:nvPr>
            <p:ph idx="1"/>
          </p:nvPr>
        </p:nvPicPr>
        <p:blipFill>
          <a:blip r:embed="rId2" cstate="print"/>
          <a:srcRect/>
          <a:stretch>
            <a:fillRect/>
          </a:stretch>
        </p:blipFill>
        <p:spPr bwMode="auto">
          <a:xfrm>
            <a:off x="714348" y="1858169"/>
            <a:ext cx="7572428" cy="4214037"/>
          </a:xfrm>
          <a:prstGeom prst="rect">
            <a:avLst/>
          </a:prstGeom>
          <a:noFill/>
          <a:effectLst>
            <a:outerShdw blurRad="50800" dist="1778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Effects of Noise Pollution</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7346" name="Picture 2" descr="Image result for noise pollution"/>
          <p:cNvPicPr>
            <a:picLocks noGrp="1" noChangeAspect="1" noChangeArrowheads="1"/>
          </p:cNvPicPr>
          <p:nvPr>
            <p:ph idx="1"/>
          </p:nvPr>
        </p:nvPicPr>
        <p:blipFill>
          <a:blip r:embed="rId2" cstate="print"/>
          <a:srcRect/>
          <a:stretch>
            <a:fillRect/>
          </a:stretch>
        </p:blipFill>
        <p:spPr bwMode="auto">
          <a:xfrm>
            <a:off x="357158" y="1571612"/>
            <a:ext cx="3737326" cy="2102246"/>
          </a:xfrm>
          <a:prstGeom prst="rect">
            <a:avLst/>
          </a:prstGeom>
          <a:noFill/>
          <a:effectLst>
            <a:outerShdw blurRad="50800" dist="127000" dir="8100000" algn="tr" rotWithShape="0">
              <a:prstClr val="black">
                <a:alpha val="40000"/>
              </a:prstClr>
            </a:outerShdw>
          </a:effectLst>
        </p:spPr>
      </p:pic>
      <p:pic>
        <p:nvPicPr>
          <p:cNvPr id="57348" name="Picture 4" descr="Image result for noise pollution"/>
          <p:cNvPicPr>
            <a:picLocks noChangeAspect="1" noChangeArrowheads="1"/>
          </p:cNvPicPr>
          <p:nvPr/>
        </p:nvPicPr>
        <p:blipFill>
          <a:blip r:embed="rId3" cstate="print"/>
          <a:srcRect/>
          <a:stretch>
            <a:fillRect/>
          </a:stretch>
        </p:blipFill>
        <p:spPr bwMode="auto">
          <a:xfrm>
            <a:off x="4500562" y="1571612"/>
            <a:ext cx="4387481" cy="2457439"/>
          </a:xfrm>
          <a:prstGeom prst="rect">
            <a:avLst/>
          </a:prstGeom>
          <a:noFill/>
          <a:effectLst>
            <a:outerShdw blurRad="50800" dist="127000" dir="8100000" algn="tr" rotWithShape="0">
              <a:prstClr val="black">
                <a:alpha val="40000"/>
              </a:prstClr>
            </a:outerShdw>
          </a:effectLst>
        </p:spPr>
      </p:pic>
      <p:pic>
        <p:nvPicPr>
          <p:cNvPr id="57350" name="Picture 6" descr="Related image"/>
          <p:cNvPicPr>
            <a:picLocks noChangeAspect="1" noChangeArrowheads="1"/>
          </p:cNvPicPr>
          <p:nvPr/>
        </p:nvPicPr>
        <p:blipFill>
          <a:blip r:embed="rId4" cstate="print"/>
          <a:srcRect/>
          <a:stretch>
            <a:fillRect/>
          </a:stretch>
        </p:blipFill>
        <p:spPr bwMode="auto">
          <a:xfrm>
            <a:off x="357158" y="3929066"/>
            <a:ext cx="3786214" cy="2512670"/>
          </a:xfrm>
          <a:prstGeom prst="rect">
            <a:avLst/>
          </a:prstGeom>
          <a:noFill/>
          <a:effectLst>
            <a:outerShdw blurRad="50800" dist="127000" dir="8100000" algn="tr" rotWithShape="0">
              <a:prstClr val="black">
                <a:alpha val="40000"/>
              </a:prstClr>
            </a:outerShdw>
          </a:effectLst>
        </p:spPr>
      </p:pic>
      <p:pic>
        <p:nvPicPr>
          <p:cNvPr id="57352" name="Picture 8" descr="Image result for noise pollution effect on animals"/>
          <p:cNvPicPr>
            <a:picLocks noChangeAspect="1" noChangeArrowheads="1"/>
          </p:cNvPicPr>
          <p:nvPr/>
        </p:nvPicPr>
        <p:blipFill>
          <a:blip r:embed="rId5" cstate="print"/>
          <a:srcRect/>
          <a:stretch>
            <a:fillRect/>
          </a:stretch>
        </p:blipFill>
        <p:spPr bwMode="auto">
          <a:xfrm>
            <a:off x="4714876" y="4286256"/>
            <a:ext cx="3810000" cy="2295526"/>
          </a:xfrm>
          <a:prstGeom prst="rect">
            <a:avLst/>
          </a:prstGeom>
          <a:noFill/>
          <a:effectLst>
            <a:outerShdw blurRad="50800" dist="1143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Who invented directional speakers?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7500" lnSpcReduction="20000"/>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The kind of directional-speaker technology we're talking about in this article was originally developed by naval scientists who were using parametric arrays with sonar (underwater navigation) systems. </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One of the first people to perfect the technology for use with audible sound was US inventor Woody Norris;</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his system, called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HyperSonic</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Sound (HSS)®, is marketed by LRAD Corporation (formerly called American Technology Corporation, ATC), which makes the LRAD® and a number of related products. </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The Holosonics® Audio Spotlight® uses broadly similar ultrasonic technology developed by former MIT student Dr Joseph </a:t>
            </a:r>
            <a:r>
              <a:rPr lang="en-IN" b="1" dirty="0" err="1" smtClean="0">
                <a:effectLst>
                  <a:outerShdw blurRad="38100" dist="38100" dir="2700000" algn="tl">
                    <a:srgbClr val="000000">
                      <a:alpha val="43137"/>
                    </a:srgbClr>
                  </a:outerShdw>
                </a:effectLst>
                <a:latin typeface="Times New Roman" pitchFamily="18" charset="0"/>
                <a:cs typeface="Times New Roman" pitchFamily="18" charset="0"/>
              </a:rPr>
              <a:t>Pompei</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Who invented directional speakers?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84994" name="Picture 2" descr="Image result for woody norris"/>
          <p:cNvPicPr>
            <a:picLocks noGrp="1" noChangeAspect="1" noChangeArrowheads="1"/>
          </p:cNvPicPr>
          <p:nvPr>
            <p:ph idx="1"/>
          </p:nvPr>
        </p:nvPicPr>
        <p:blipFill>
          <a:blip r:embed="rId2" cstate="print"/>
          <a:srcRect/>
          <a:stretch>
            <a:fillRect/>
          </a:stretch>
        </p:blipFill>
        <p:spPr bwMode="auto">
          <a:xfrm>
            <a:off x="285720" y="1500174"/>
            <a:ext cx="3867160" cy="2900370"/>
          </a:xfrm>
          <a:prstGeom prst="rect">
            <a:avLst/>
          </a:prstGeom>
          <a:noFill/>
          <a:effectLst>
            <a:outerShdw blurRad="50800" dist="165100" dir="8100000" algn="tr" rotWithShape="0">
              <a:prstClr val="black">
                <a:alpha val="40000"/>
              </a:prstClr>
            </a:outerShdw>
          </a:effectLst>
        </p:spPr>
      </p:pic>
      <p:sp>
        <p:nvSpPr>
          <p:cNvPr id="5" name="Rectangle 4"/>
          <p:cNvSpPr/>
          <p:nvPr/>
        </p:nvSpPr>
        <p:spPr>
          <a:xfrm>
            <a:off x="285720" y="4854371"/>
            <a:ext cx="3786214" cy="923330"/>
          </a:xfrm>
          <a:prstGeom prst="rect">
            <a:avLst/>
          </a:prstGeom>
        </p:spPr>
        <p:txBody>
          <a:bodyPr wrap="square">
            <a:spAutoFit/>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US inventor Woody Norris; his system, called </a:t>
            </a:r>
            <a:r>
              <a:rPr lang="en-IN" b="1" dirty="0" err="1" smtClean="0">
                <a:effectLst>
                  <a:outerShdw blurRad="38100" dist="38100" dir="2700000" algn="tl">
                    <a:srgbClr val="000000">
                      <a:alpha val="43137"/>
                    </a:srgbClr>
                  </a:outerShdw>
                </a:effectLst>
                <a:latin typeface="Times New Roman" pitchFamily="18" charset="0"/>
                <a:cs typeface="Times New Roman" pitchFamily="18" charset="0"/>
              </a:rPr>
              <a:t>HyperSonic</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Sound (HSS)®</a:t>
            </a:r>
            <a:endParaRPr lang="en-IN" b="1" dirty="0"/>
          </a:p>
        </p:txBody>
      </p:sp>
      <p:pic>
        <p:nvPicPr>
          <p:cNvPr id="84996" name="Picture 4" descr="Image result for joseph pompei"/>
          <p:cNvPicPr>
            <a:picLocks noChangeAspect="1" noChangeArrowheads="1"/>
          </p:cNvPicPr>
          <p:nvPr/>
        </p:nvPicPr>
        <p:blipFill>
          <a:blip r:embed="rId3" cstate="print"/>
          <a:srcRect/>
          <a:stretch>
            <a:fillRect/>
          </a:stretch>
        </p:blipFill>
        <p:spPr bwMode="auto">
          <a:xfrm>
            <a:off x="5000628" y="1500174"/>
            <a:ext cx="3286148" cy="3857652"/>
          </a:xfrm>
          <a:prstGeom prst="rect">
            <a:avLst/>
          </a:prstGeom>
          <a:noFill/>
          <a:effectLst>
            <a:outerShdw blurRad="50800" dist="165100" dir="8100000" algn="tr" rotWithShape="0">
              <a:prstClr val="black">
                <a:alpha val="40000"/>
              </a:prstClr>
            </a:outerShdw>
          </a:effectLst>
        </p:spPr>
      </p:pic>
      <p:sp>
        <p:nvSpPr>
          <p:cNvPr id="8" name="Rectangle 7"/>
          <p:cNvSpPr/>
          <p:nvPr/>
        </p:nvSpPr>
        <p:spPr>
          <a:xfrm>
            <a:off x="4357686" y="5500702"/>
            <a:ext cx="4572000" cy="1200329"/>
          </a:xfrm>
          <a:prstGeom prst="rect">
            <a:avLst/>
          </a:prstGeom>
        </p:spPr>
        <p:txBody>
          <a:bodyPr>
            <a:spAutoFit/>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The Holosonics® Audio Spotlight® uses broadly similar ultrasonic technology developed by former MIT student Dr Joseph </a:t>
            </a:r>
            <a:r>
              <a:rPr lang="en-IN" b="1" dirty="0" err="1" smtClean="0">
                <a:effectLst>
                  <a:outerShdw blurRad="38100" dist="38100" dir="2700000" algn="tl">
                    <a:srgbClr val="000000">
                      <a:alpha val="43137"/>
                    </a:srgbClr>
                  </a:outerShdw>
                </a:effectLst>
                <a:latin typeface="Times New Roman" pitchFamily="18" charset="0"/>
                <a:cs typeface="Times New Roman" pitchFamily="18" charset="0"/>
              </a:rPr>
              <a:t>Pompei</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t>Audio Spotlight By Holosonics</a:t>
            </a:r>
            <a:b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sz="4000" dirty="0"/>
          </a:p>
        </p:txBody>
      </p:sp>
      <p:sp>
        <p:nvSpPr>
          <p:cNvPr id="3" name="Content Placeholder 2"/>
          <p:cNvSpPr>
            <a:spLocks noGrp="1"/>
          </p:cNvSpPr>
          <p:nvPr>
            <p:ph idx="1"/>
          </p:nvPr>
        </p:nvSpPr>
        <p:spPr/>
        <p:txBody>
          <a:bodyPr>
            <a:normAutofit fontScale="70000" lnSpcReduction="20000"/>
          </a:bodyPr>
          <a:lstStyle/>
          <a:p>
            <a:pPr algn="just"/>
            <a: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t>Directional Sound System</a:t>
            </a:r>
            <a:endParaRPr lang="en-IN" b="1" dirty="0" smtClean="0">
              <a:effectLst>
                <a:outerShdw blurRad="38100" dist="38100" dir="2700000" algn="tl">
                  <a:srgbClr val="000000">
                    <a:alpha val="43137"/>
                  </a:srgbClr>
                </a:outerShdw>
              </a:effectLst>
              <a:latin typeface="Times New Roman" pitchFamily="18" charset="0"/>
              <a:cs typeface="Times New Roman" pitchFamily="18" charset="0"/>
            </a:endParaRP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The Audio Spotlight is a revolutionary new audio technology that creates sound in a narrow beam, just like light. Aim the flat, thin speaker panel to your desired listening area, and provide </a:t>
            </a: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all of the sound and none of the noise.</a:t>
            </a:r>
            <a:endParaRPr lang="en-IN" dirty="0" smtClean="0">
              <a:effectLst>
                <a:outerShdw blurRad="38100" dist="38100" dir="2700000" algn="tl">
                  <a:srgbClr val="000000">
                    <a:alpha val="43137"/>
                  </a:srgbClr>
                </a:outerShdw>
              </a:effectLst>
              <a:latin typeface="Times New Roman" pitchFamily="18" charset="0"/>
              <a:cs typeface="Times New Roman" pitchFamily="18" charset="0"/>
            </a:endParaRP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Since 2000, thousands of Audio Spotlight systems have been installed in a wide range of applications around the world. From museums, exhibits, kiosks, and digital signage to retail stores and special projects, hundreds of companies have chosen this unique, patented technology to provide high-quality, precisely controlled sound, while preserving the quiet.</a:t>
            </a:r>
          </a:p>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The Audio Spotlight range is the most directional speaker range available. They use ultrasound to create a very tight beam of sound, ideal for one listener.</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Audio Spotlight By Holosonics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86018" name="Picture 2" descr="Image result for joseph pompei"/>
          <p:cNvPicPr>
            <a:picLocks noGrp="1" noChangeAspect="1" noChangeArrowheads="1"/>
          </p:cNvPicPr>
          <p:nvPr>
            <p:ph idx="1"/>
          </p:nvPr>
        </p:nvPicPr>
        <p:blipFill>
          <a:blip r:embed="rId2" cstate="print"/>
          <a:srcRect/>
          <a:stretch>
            <a:fillRect/>
          </a:stretch>
        </p:blipFill>
        <p:spPr bwMode="auto">
          <a:xfrm>
            <a:off x="785786" y="1643050"/>
            <a:ext cx="3316296" cy="3143272"/>
          </a:xfrm>
          <a:prstGeom prst="rect">
            <a:avLst/>
          </a:prstGeom>
          <a:noFill/>
          <a:effectLst>
            <a:outerShdw blurRad="50800" dist="203200" dir="8100000" algn="tr" rotWithShape="0">
              <a:prstClr val="black">
                <a:alpha val="40000"/>
              </a:prstClr>
            </a:outerShdw>
          </a:effectLst>
        </p:spPr>
      </p:pic>
      <p:pic>
        <p:nvPicPr>
          <p:cNvPr id="86020" name="Picture 4" descr="Related image"/>
          <p:cNvPicPr>
            <a:picLocks noChangeAspect="1" noChangeArrowheads="1"/>
          </p:cNvPicPr>
          <p:nvPr/>
        </p:nvPicPr>
        <p:blipFill>
          <a:blip r:embed="rId3" cstate="print"/>
          <a:srcRect/>
          <a:stretch>
            <a:fillRect/>
          </a:stretch>
        </p:blipFill>
        <p:spPr bwMode="auto">
          <a:xfrm>
            <a:off x="4929190" y="1928802"/>
            <a:ext cx="3143250" cy="4171951"/>
          </a:xfrm>
          <a:prstGeom prst="rect">
            <a:avLst/>
          </a:prstGeom>
          <a:noFill/>
          <a:effectLst>
            <a:outerShdw blurRad="50800" dist="2032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Audio spotlight Applications</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Since 2000, Audio Spotlight systems have been installed in thousands of locations around the world. </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museums, exhibits, galleries and retail stores, to digital signage and special projects, the world's top companies have chosen the unique, patented Audio Spotlight directional loudspeaker technology to provide high-quality, precisely targeted sound. </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Museums &amp; Galleries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 serene, quiet gallery lends an air of sophistication and comfort, allowing your guests to more fully experience and enjoy their visit.</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Chatter from loudspeakers can distract and disturb your guests, threatening the peaceful environment you strive to provide. Audio Spotlight systems are used by the world’s top museums to provide localized sound for those who wish to hear sound, while maintaining quiet elsewhere.</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Battle Of Britain Memorial</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87042" name="Picture 2" descr="Battle-of-Britain-Memorial_02.jpg"/>
          <p:cNvPicPr>
            <a:picLocks noGrp="1" noChangeAspect="1" noChangeArrowheads="1"/>
          </p:cNvPicPr>
          <p:nvPr>
            <p:ph idx="1"/>
          </p:nvPr>
        </p:nvPicPr>
        <p:blipFill>
          <a:blip r:embed="rId2" cstate="print"/>
          <a:srcRect/>
          <a:stretch>
            <a:fillRect/>
          </a:stretch>
        </p:blipFill>
        <p:spPr bwMode="auto">
          <a:xfrm>
            <a:off x="428596" y="1571612"/>
            <a:ext cx="8143932" cy="4714908"/>
          </a:xfrm>
          <a:prstGeom prst="rect">
            <a:avLst/>
          </a:prstGeom>
          <a:noFill/>
          <a:effectLst>
            <a:outerShdw blurRad="50800" dist="2032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Museums &amp; Galleries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sp>
        <p:nvSpPr>
          <p:cNvPr id="3" name="Content Placeholder 2"/>
          <p:cNvSpPr>
            <a:spLocks noGrp="1"/>
          </p:cNvSpPr>
          <p:nvPr>
            <p:ph idx="1"/>
          </p:nvPr>
        </p:nvSpPr>
        <p:spPr/>
        <p:txBody>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ADVANTAGES</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Sound for specific displays - and quiet elsewhere.</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Several soundtracks in one room - without disturbing others or interfering with one another.</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Morrison Hotel Gallery</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88066" name="Picture 2" descr="DSCA5982.jpg"/>
          <p:cNvPicPr>
            <a:picLocks noGrp="1" noChangeAspect="1" noChangeArrowheads="1"/>
          </p:cNvPicPr>
          <p:nvPr>
            <p:ph idx="1"/>
          </p:nvPr>
        </p:nvPicPr>
        <p:blipFill>
          <a:blip r:embed="rId2" cstate="print"/>
          <a:srcRect/>
          <a:stretch>
            <a:fillRect/>
          </a:stretch>
        </p:blipFill>
        <p:spPr bwMode="auto">
          <a:xfrm>
            <a:off x="642910" y="1428736"/>
            <a:ext cx="7715304" cy="4527793"/>
          </a:xfrm>
          <a:prstGeom prst="rect">
            <a:avLst/>
          </a:prstGeom>
          <a:noFill/>
          <a:effectLst>
            <a:outerShdw blurRad="50800" dist="1778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Digital Signage</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ADVANTAGES</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Attract and excite shoppers with sound, without adding noise.</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Maintain peace and quiet, while still providing sound.</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"Illuminate" products with sound.</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Allow multimedia in difficult or sensitive areas.</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Effects of Noise Pollution on Animals</a:t>
            </a:r>
            <a:endParaRPr lang="en-IN" dirty="0"/>
          </a:p>
        </p:txBody>
      </p:sp>
      <p:pic>
        <p:nvPicPr>
          <p:cNvPr id="41988" name="Picture 4" descr="Image result for noise pollution effect on animals"/>
          <p:cNvPicPr>
            <a:picLocks noGrp="1" noChangeAspect="1" noChangeArrowheads="1"/>
          </p:cNvPicPr>
          <p:nvPr>
            <p:ph idx="1"/>
          </p:nvPr>
        </p:nvPicPr>
        <p:blipFill>
          <a:blip r:embed="rId2" cstate="print"/>
          <a:srcRect/>
          <a:stretch>
            <a:fillRect/>
          </a:stretch>
        </p:blipFill>
        <p:spPr bwMode="auto">
          <a:xfrm>
            <a:off x="785786" y="1643050"/>
            <a:ext cx="2714644" cy="3095625"/>
          </a:xfrm>
          <a:prstGeom prst="rect">
            <a:avLst/>
          </a:prstGeom>
          <a:noFill/>
          <a:effectLst>
            <a:outerShdw blurRad="50800" dist="215900" dir="8100000" algn="tr" rotWithShape="0">
              <a:prstClr val="black">
                <a:alpha val="40000"/>
              </a:prstClr>
            </a:outerShdw>
          </a:effectLst>
        </p:spPr>
      </p:pic>
      <p:pic>
        <p:nvPicPr>
          <p:cNvPr id="41990" name="Picture 6" descr="Image result for noise pollution effect on animals"/>
          <p:cNvPicPr>
            <a:picLocks noChangeAspect="1" noChangeArrowheads="1"/>
          </p:cNvPicPr>
          <p:nvPr/>
        </p:nvPicPr>
        <p:blipFill>
          <a:blip r:embed="rId3" cstate="print"/>
          <a:srcRect/>
          <a:stretch>
            <a:fillRect/>
          </a:stretch>
        </p:blipFill>
        <p:spPr bwMode="auto">
          <a:xfrm>
            <a:off x="4857752" y="1571612"/>
            <a:ext cx="3810000" cy="2533651"/>
          </a:xfrm>
          <a:prstGeom prst="rect">
            <a:avLst/>
          </a:prstGeom>
          <a:noFill/>
          <a:effectLst>
            <a:outerShdw blurRad="50800" dist="215900" dir="8100000" algn="tr" rotWithShape="0">
              <a:prstClr val="black">
                <a:alpha val="40000"/>
              </a:prstClr>
            </a:outerShdw>
          </a:effectLst>
        </p:spPr>
      </p:pic>
      <p:pic>
        <p:nvPicPr>
          <p:cNvPr id="41992" name="Picture 8" descr="Related image"/>
          <p:cNvPicPr>
            <a:picLocks noChangeAspect="1" noChangeArrowheads="1"/>
          </p:cNvPicPr>
          <p:nvPr/>
        </p:nvPicPr>
        <p:blipFill>
          <a:blip r:embed="rId4" cstate="print"/>
          <a:srcRect/>
          <a:stretch>
            <a:fillRect/>
          </a:stretch>
        </p:blipFill>
        <p:spPr bwMode="auto">
          <a:xfrm>
            <a:off x="3929058" y="4286256"/>
            <a:ext cx="3181334" cy="2386001"/>
          </a:xfrm>
          <a:prstGeom prst="rect">
            <a:avLst/>
          </a:prstGeom>
          <a:noFill/>
          <a:effectLst>
            <a:outerShdw blurRad="50800" dist="2159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Digital Signage</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89090" name="Picture 2" descr="Star Wars 03.jpg"/>
          <p:cNvPicPr>
            <a:picLocks noGrp="1" noChangeAspect="1" noChangeArrowheads="1"/>
          </p:cNvPicPr>
          <p:nvPr>
            <p:ph idx="1"/>
          </p:nvPr>
        </p:nvPicPr>
        <p:blipFill>
          <a:blip r:embed="rId2" cstate="print"/>
          <a:srcRect/>
          <a:stretch>
            <a:fillRect/>
          </a:stretch>
        </p:blipFill>
        <p:spPr bwMode="auto">
          <a:xfrm>
            <a:off x="714348" y="1500174"/>
            <a:ext cx="7715303" cy="4525963"/>
          </a:xfrm>
          <a:prstGeom prst="rect">
            <a:avLst/>
          </a:prstGeom>
          <a:noFill/>
          <a:effectLst>
            <a:outerShdw blurRad="50800" dist="1778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Tradeshows &amp; Events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ADVANTAGES</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Amaze your guests with a unique audio experience.</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Avoid a jumble of sound, even with many sources.</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"Illuminate" products with sound.</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Place sound only where it is wanted.</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Tradeshows &amp; Events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90114" name="Picture 2" descr="Chanel 02.jpg"/>
          <p:cNvPicPr>
            <a:picLocks noGrp="1" noChangeAspect="1" noChangeArrowheads="1"/>
          </p:cNvPicPr>
          <p:nvPr>
            <p:ph idx="1"/>
          </p:nvPr>
        </p:nvPicPr>
        <p:blipFill>
          <a:blip r:embed="rId2" cstate="print"/>
          <a:srcRect/>
          <a:stretch>
            <a:fillRect/>
          </a:stretch>
        </p:blipFill>
        <p:spPr bwMode="auto">
          <a:xfrm>
            <a:off x="785786" y="1600200"/>
            <a:ext cx="7572428" cy="4525963"/>
          </a:xfrm>
          <a:prstGeom prst="rect">
            <a:avLst/>
          </a:prstGeom>
          <a:noFill/>
          <a:effectLst>
            <a:outerShdw blurRad="50800" dist="1397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Creative Marketing</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ADVANTAGES</a:t>
            </a:r>
          </a:p>
          <a:p>
            <a:r>
              <a:rPr lang="en-IN" dirty="0" smtClean="0">
                <a:effectLst>
                  <a:outerShdw blurRad="38100" dist="38100" dir="2700000" algn="tl">
                    <a:srgbClr val="000000">
                      <a:alpha val="43137"/>
                    </a:srgbClr>
                  </a:outerShdw>
                </a:effectLst>
                <a:latin typeface="Times New Roman" pitchFamily="18" charset="0"/>
                <a:cs typeface="Times New Roman" pitchFamily="18" charset="0"/>
              </a:rPr>
              <a:t>Push the limits of traditional marketing.</a:t>
            </a:r>
          </a:p>
          <a:p>
            <a:r>
              <a:rPr lang="en-IN" dirty="0" smtClean="0">
                <a:effectLst>
                  <a:outerShdw blurRad="38100" dist="38100" dir="2700000" algn="tl">
                    <a:srgbClr val="000000">
                      <a:alpha val="43137"/>
                    </a:srgbClr>
                  </a:outerShdw>
                </a:effectLst>
                <a:latin typeface="Times New Roman" pitchFamily="18" charset="0"/>
                <a:cs typeface="Times New Roman" pitchFamily="18" charset="0"/>
              </a:rPr>
              <a:t>Incorporate sound where previously not possible.</a:t>
            </a:r>
          </a:p>
          <a:p>
            <a:r>
              <a:rPr lang="en-IN" dirty="0" smtClean="0">
                <a:effectLst>
                  <a:outerShdw blurRad="38100" dist="38100" dir="2700000" algn="tl">
                    <a:srgbClr val="000000">
                      <a:alpha val="43137"/>
                    </a:srgbClr>
                  </a:outerShdw>
                </a:effectLst>
                <a:latin typeface="Times New Roman" pitchFamily="18" charset="0"/>
                <a:cs typeface="Times New Roman" pitchFamily="18" charset="0"/>
              </a:rPr>
              <a:t>Keep your projects on the cutting edge.</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Creative Marketing</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91138" name="Picture 2" descr="Nokia__Rotterdam_-_Stadhuisplein_ee7fe0ccbb.jpg"/>
          <p:cNvPicPr>
            <a:picLocks noGrp="1" noChangeAspect="1" noChangeArrowheads="1"/>
          </p:cNvPicPr>
          <p:nvPr>
            <p:ph idx="1"/>
          </p:nvPr>
        </p:nvPicPr>
        <p:blipFill>
          <a:blip r:embed="rId2" cstate="print"/>
          <a:srcRect/>
          <a:stretch>
            <a:fillRect/>
          </a:stretch>
        </p:blipFill>
        <p:spPr bwMode="auto">
          <a:xfrm>
            <a:off x="500034" y="1428736"/>
            <a:ext cx="8001056" cy="4572032"/>
          </a:xfrm>
          <a:prstGeom prst="rect">
            <a:avLst/>
          </a:prstGeom>
          <a:noFill/>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Retail</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sz="2800" b="1" dirty="0" smtClean="0">
                <a:effectLst>
                  <a:outerShdw blurRad="38100" dist="38100" dir="2700000" algn="tl">
                    <a:srgbClr val="000000">
                      <a:alpha val="43137"/>
                    </a:srgbClr>
                  </a:outerShdw>
                </a:effectLst>
                <a:latin typeface="Times New Roman" pitchFamily="18" charset="0"/>
                <a:cs typeface="Times New Roman" pitchFamily="18" charset="0"/>
              </a:rPr>
              <a:t>ADVANTAGES</a:t>
            </a:r>
          </a:p>
          <a:p>
            <a: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t>• Target specific display areas or audiences with sound</a:t>
            </a:r>
            <a:b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t>• Avoid filling entire store with unpleasant noise</a:t>
            </a:r>
            <a:b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t>• Simple installation with a clean, attractive look</a:t>
            </a:r>
            <a:b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t>• Low cost, large potential return on investment </a:t>
            </a:r>
            <a:endParaRPr lang="en-IN" sz="28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Retail</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92162" name="Picture 2" descr="IMG_0329.jpg"/>
          <p:cNvPicPr>
            <a:picLocks noGrp="1" noChangeAspect="1" noChangeArrowheads="1"/>
          </p:cNvPicPr>
          <p:nvPr>
            <p:ph idx="1"/>
          </p:nvPr>
        </p:nvPicPr>
        <p:blipFill>
          <a:blip r:embed="rId2" cstate="print"/>
          <a:srcRect/>
          <a:stretch>
            <a:fillRect/>
          </a:stretch>
        </p:blipFill>
        <p:spPr bwMode="auto">
          <a:xfrm>
            <a:off x="785786" y="1600200"/>
            <a:ext cx="7572428" cy="4757758"/>
          </a:xfrm>
          <a:prstGeom prst="rect">
            <a:avLst/>
          </a:prstGeom>
          <a:noFill/>
          <a:effectLst>
            <a:outerShdw blurRad="50800" dist="165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Libraries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Of all the quiet places in the world, libraries are the most sensitive to background noise – even quiet conversation is frowned upon. The very thought of adding sound systems to the interior of a library was considered absurd, until they tried the Audio Spotlight. </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Libraries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93186" name="Picture 2" descr="HG Teen Center  04 © Michael Moran.JPG"/>
          <p:cNvPicPr>
            <a:picLocks noGrp="1" noChangeAspect="1" noChangeArrowheads="1"/>
          </p:cNvPicPr>
          <p:nvPr>
            <p:ph idx="1"/>
          </p:nvPr>
        </p:nvPicPr>
        <p:blipFill>
          <a:blip r:embed="rId2" cstate="print"/>
          <a:srcRect/>
          <a:stretch>
            <a:fillRect/>
          </a:stretch>
        </p:blipFill>
        <p:spPr bwMode="auto">
          <a:xfrm>
            <a:off x="500034" y="1357299"/>
            <a:ext cx="8143932" cy="4714907"/>
          </a:xfrm>
          <a:prstGeom prst="rect">
            <a:avLst/>
          </a:prstGeom>
          <a:noFill/>
          <a:effectLst>
            <a:outerShdw blurRad="50800" dist="2032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Hospitals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sz="2800" b="1" dirty="0" smtClean="0">
                <a:effectLst>
                  <a:outerShdw blurRad="38100" dist="38100" dir="2700000" algn="tl">
                    <a:srgbClr val="000000">
                      <a:alpha val="43137"/>
                    </a:srgbClr>
                  </a:outerShdw>
                </a:effectLst>
                <a:latin typeface="Times New Roman" pitchFamily="18" charset="0"/>
                <a:cs typeface="Times New Roman" pitchFamily="18" charset="0"/>
              </a:rPr>
              <a:t>ADVANTAGES</a:t>
            </a:r>
          </a:p>
          <a:p>
            <a: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t>• Provide private listening for every patient</a:t>
            </a:r>
            <a:b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t>• Eliminate messy, dangerous headphones</a:t>
            </a:r>
            <a:b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t>• Spare the staff from being subjected to noise</a:t>
            </a:r>
            <a:b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2800" dirty="0" smtClean="0">
                <a:effectLst>
                  <a:outerShdw blurRad="38100" dist="38100" dir="2700000" algn="tl">
                    <a:srgbClr val="000000">
                      <a:alpha val="43137"/>
                    </a:srgbClr>
                  </a:outerShdw>
                </a:effectLst>
                <a:latin typeface="Times New Roman" pitchFamily="18" charset="0"/>
                <a:cs typeface="Times New Roman" pitchFamily="18" charset="0"/>
              </a:rPr>
              <a:t>• Maintain peace and serenity throughout the facility</a:t>
            </a:r>
          </a:p>
          <a:p>
            <a:endParaRPr lang="en-IN" sz="28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Effects of Noise pollution on Children &amp; senior citizens</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While the elderly may have cardiac problems due to noise, according to the World Health Organization, children are especially vulnerable to noise</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and the effects that noise has on children may be permanent. </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Noise poses a serious threat to a child’s physical and psychological health, and may negatively interfere with a child's learning and behaviour.</a:t>
            </a:r>
          </a:p>
          <a:p>
            <a:pPr algn="just"/>
            <a:endParaRPr lang="en-IN"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Hospitals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94210" name="Picture 2" descr="DSC_0043.JPG"/>
          <p:cNvPicPr>
            <a:picLocks noGrp="1" noChangeAspect="1" noChangeArrowheads="1"/>
          </p:cNvPicPr>
          <p:nvPr>
            <p:ph idx="1"/>
          </p:nvPr>
        </p:nvPicPr>
        <p:blipFill>
          <a:blip r:embed="rId2" cstate="print"/>
          <a:srcRect/>
          <a:stretch>
            <a:fillRect/>
          </a:stretch>
        </p:blipFill>
        <p:spPr bwMode="auto">
          <a:xfrm>
            <a:off x="642910" y="1285860"/>
            <a:ext cx="7715304" cy="4857784"/>
          </a:xfrm>
          <a:prstGeom prst="rect">
            <a:avLst/>
          </a:prstGeom>
          <a:noFill/>
          <a:effectLst>
            <a:outerShdw blurRad="50800" dist="1905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800"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sz="4800"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4800" b="1" dirty="0" smtClean="0">
                <a:effectLst>
                  <a:outerShdw blurRad="38100" dist="38100" dir="2700000" algn="tl">
                    <a:srgbClr val="000000">
                      <a:alpha val="43137"/>
                    </a:srgbClr>
                  </a:outerShdw>
                </a:effectLst>
                <a:latin typeface="Times New Roman" pitchFamily="18" charset="0"/>
                <a:cs typeface="Times New Roman" pitchFamily="18" charset="0"/>
              </a:rPr>
              <a:t>Consumer</a:t>
            </a:r>
            <a:br>
              <a:rPr lang="en-IN" sz="4800"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sz="48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The Audio Spotlight </a:t>
            </a:r>
            <a:r>
              <a:rPr lang="en-IN" dirty="0" err="1" smtClean="0">
                <a:effectLst>
                  <a:outerShdw blurRad="38100" dist="38100" dir="2700000" algn="tl">
                    <a:srgbClr val="000000">
                      <a:alpha val="43137"/>
                    </a:srgbClr>
                  </a:outerShdw>
                </a:effectLst>
                <a:latin typeface="Times New Roman" pitchFamily="18" charset="0"/>
                <a:cs typeface="Times New Roman" pitchFamily="18" charset="0"/>
              </a:rPr>
              <a:t>PrivateSound</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 technology creates a tight, narrow beam of sound that can be controlled with the same precision as light. Aim the speaker at your desired listening area to keep sound focused specifically to your listeners and quiet everywhere else. </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Consumer</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95234" name="Picture 2" descr="https://static1.squarespace.com/static/588bb0112994ca40865371dd/t/58b83100e58c624c681183b4/1534783722259/?format=750w"/>
          <p:cNvPicPr>
            <a:picLocks noGrp="1" noChangeAspect="1" noChangeArrowheads="1"/>
          </p:cNvPicPr>
          <p:nvPr>
            <p:ph idx="1"/>
          </p:nvPr>
        </p:nvPicPr>
        <p:blipFill>
          <a:blip r:embed="rId2" cstate="print"/>
          <a:srcRect/>
          <a:stretch>
            <a:fillRect/>
          </a:stretch>
        </p:blipFill>
        <p:spPr bwMode="auto">
          <a:xfrm>
            <a:off x="857224" y="1643050"/>
            <a:ext cx="7150476" cy="4525963"/>
          </a:xfrm>
          <a:prstGeom prst="rect">
            <a:avLst/>
          </a:prstGeom>
          <a:noFill/>
          <a:effectLst>
            <a:outerShdw blurRad="50800" dist="1778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Consumer</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sp>
        <p:nvSpPr>
          <p:cNvPr id="3" name="Content Placeholder 2"/>
          <p:cNvSpPr>
            <a:spLocks noGrp="1"/>
          </p:cNvSpPr>
          <p:nvPr>
            <p:ph idx="1"/>
          </p:nvPr>
        </p:nvSpPr>
        <p:spPr/>
        <p:txBody>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Audio Spotlight speakers are used to provide localized sound for those who wish to hear it, while maintaining quiet elsewhere. Producing a narrow beam of sound, wide enough to cover only a single person or two, the Audio Spotlight speaker allows every seat in the living room to be a different experience, and the home to be a more peaceful, and shared space.</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Consumer</a:t>
            </a:r>
            <a:endParaRPr lang="en-IN" dirty="0"/>
          </a:p>
        </p:txBody>
      </p:sp>
      <p:pic>
        <p:nvPicPr>
          <p:cNvPr id="96258" name="Picture 2" descr=" Directional Sound "/>
          <p:cNvPicPr>
            <a:picLocks noGrp="1" noChangeAspect="1" noChangeArrowheads="1"/>
          </p:cNvPicPr>
          <p:nvPr>
            <p:ph idx="1"/>
          </p:nvPr>
        </p:nvPicPr>
        <p:blipFill>
          <a:blip r:embed="rId2" cstate="print"/>
          <a:srcRect/>
          <a:stretch>
            <a:fillRect/>
          </a:stretch>
        </p:blipFill>
        <p:spPr bwMode="auto">
          <a:xfrm>
            <a:off x="785786" y="1571612"/>
            <a:ext cx="7286676" cy="4229100"/>
          </a:xfrm>
          <a:prstGeom prst="rect">
            <a:avLst/>
          </a:prstGeom>
          <a:noFill/>
          <a:effectLst>
            <a:outerShdw blurRad="50800" dist="1143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Consumer</a:t>
            </a:r>
            <a:endParaRPr lang="en-IN" dirty="0"/>
          </a:p>
        </p:txBody>
      </p:sp>
      <p:pic>
        <p:nvPicPr>
          <p:cNvPr id="97282" name="Picture 2" descr="Paranormal Billboard from AE.jpg"/>
          <p:cNvPicPr>
            <a:picLocks noGrp="1" noChangeAspect="1" noChangeArrowheads="1"/>
          </p:cNvPicPr>
          <p:nvPr>
            <p:ph idx="1"/>
          </p:nvPr>
        </p:nvPicPr>
        <p:blipFill>
          <a:blip r:embed="rId2" cstate="print"/>
          <a:srcRect/>
          <a:stretch>
            <a:fillRect/>
          </a:stretch>
        </p:blipFill>
        <p:spPr bwMode="auto">
          <a:xfrm>
            <a:off x="928662" y="1571612"/>
            <a:ext cx="7215238" cy="4614882"/>
          </a:xfrm>
          <a:prstGeom prst="rect">
            <a:avLst/>
          </a:prstGeom>
          <a:noFill/>
          <a:effectLst>
            <a:outerShdw blurRad="50800" dist="165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t>Popular Home Applications</a:t>
            </a:r>
            <a:br>
              <a:rPr lang="en-IN" sz="4000"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sz="4000" dirty="0"/>
          </a:p>
        </p:txBody>
      </p:sp>
      <p:sp>
        <p:nvSpPr>
          <p:cNvPr id="3" name="Content Placeholder 2"/>
          <p:cNvSpPr>
            <a:spLocks noGrp="1"/>
          </p:cNvSpPr>
          <p:nvPr>
            <p:ph idx="1"/>
          </p:nvPr>
        </p:nvSpPr>
        <p:spPr/>
        <p:txBody>
          <a:bodyPr/>
          <a:lstStyle/>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Limiting sound bleed in open concept layouts</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Assisted listening for the hard of hearing</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Bedtime TV viewing without disturbing partner</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Private wake up alarms</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Split screen TV with private audio for each viewer</a:t>
            </a:r>
          </a:p>
          <a:p>
            <a:pPr algn="just"/>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Popular Home Applications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98306" name="Picture 2" descr="Image result for directional sound speaker bedtime"/>
          <p:cNvPicPr>
            <a:picLocks noGrp="1" noChangeAspect="1" noChangeArrowheads="1"/>
          </p:cNvPicPr>
          <p:nvPr>
            <p:ph idx="1"/>
          </p:nvPr>
        </p:nvPicPr>
        <p:blipFill>
          <a:blip r:embed="rId2" cstate="print"/>
          <a:srcRect/>
          <a:stretch>
            <a:fillRect/>
          </a:stretch>
        </p:blipFill>
        <p:spPr bwMode="auto">
          <a:xfrm>
            <a:off x="500034" y="1428736"/>
            <a:ext cx="8072494" cy="4643470"/>
          </a:xfrm>
          <a:prstGeom prst="rect">
            <a:avLst/>
          </a:prstGeom>
          <a:noFill/>
          <a:effectLst>
            <a:outerShdw blurRad="50800" dist="1778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Popular Applications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102402" name="Picture 2" descr="Image result for silent disco"/>
          <p:cNvPicPr>
            <a:picLocks noGrp="1" noChangeAspect="1" noChangeArrowheads="1"/>
          </p:cNvPicPr>
          <p:nvPr>
            <p:ph idx="1"/>
          </p:nvPr>
        </p:nvPicPr>
        <p:blipFill>
          <a:blip r:embed="rId2" cstate="print"/>
          <a:srcRect/>
          <a:stretch>
            <a:fillRect/>
          </a:stretch>
        </p:blipFill>
        <p:spPr bwMode="auto">
          <a:xfrm>
            <a:off x="428596" y="1571612"/>
            <a:ext cx="2643206" cy="2643206"/>
          </a:xfrm>
          <a:prstGeom prst="rect">
            <a:avLst/>
          </a:prstGeom>
          <a:noFill/>
          <a:effectLst>
            <a:outerShdw blurRad="50800" dist="190500" dir="8100000" algn="tr" rotWithShape="0">
              <a:prstClr val="black">
                <a:alpha val="40000"/>
              </a:prstClr>
            </a:outerShdw>
          </a:effectLst>
        </p:spPr>
      </p:pic>
      <p:pic>
        <p:nvPicPr>
          <p:cNvPr id="102404" name="Picture 4" descr="Image result for silent disco"/>
          <p:cNvPicPr>
            <a:picLocks noChangeAspect="1" noChangeArrowheads="1"/>
          </p:cNvPicPr>
          <p:nvPr/>
        </p:nvPicPr>
        <p:blipFill>
          <a:blip r:embed="rId3" cstate="print"/>
          <a:srcRect/>
          <a:stretch>
            <a:fillRect/>
          </a:stretch>
        </p:blipFill>
        <p:spPr bwMode="auto">
          <a:xfrm>
            <a:off x="3357554" y="2643182"/>
            <a:ext cx="5429288" cy="3866707"/>
          </a:xfrm>
          <a:prstGeom prst="rect">
            <a:avLst/>
          </a:prstGeom>
          <a:noFill/>
          <a:effectLst>
            <a:outerShdw blurRad="50800" dist="1905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Popular Applications</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103426" name="Picture 2" descr="Related image"/>
          <p:cNvPicPr>
            <a:picLocks noGrp="1" noChangeAspect="1" noChangeArrowheads="1"/>
          </p:cNvPicPr>
          <p:nvPr>
            <p:ph idx="1"/>
          </p:nvPr>
        </p:nvPicPr>
        <p:blipFill>
          <a:blip r:embed="rId2" cstate="print"/>
          <a:srcRect/>
          <a:stretch>
            <a:fillRect/>
          </a:stretch>
        </p:blipFill>
        <p:spPr bwMode="auto">
          <a:xfrm>
            <a:off x="785786" y="1600200"/>
            <a:ext cx="7572427" cy="4525963"/>
          </a:xfrm>
          <a:prstGeom prst="rect">
            <a:avLst/>
          </a:prstGeom>
          <a:noFill/>
          <a:effectLst>
            <a:outerShdw blurRad="50800" dist="1905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effectLst>
                  <a:outerShdw blurRad="38100" dist="38100" dir="2700000" algn="tl">
                    <a:srgbClr val="000000">
                      <a:alpha val="43137"/>
                    </a:srgbClr>
                  </a:outerShdw>
                </a:effectLst>
                <a:latin typeface="Times New Roman" pitchFamily="18" charset="0"/>
                <a:cs typeface="Times New Roman" pitchFamily="18" charset="0"/>
              </a:rPr>
              <a:t>Effects of Noise pollution on Children &amp; senior citizens</a:t>
            </a:r>
            <a:endParaRPr lang="en-IN" sz="3600" dirty="0"/>
          </a:p>
        </p:txBody>
      </p:sp>
      <p:pic>
        <p:nvPicPr>
          <p:cNvPr id="58370" name="Picture 2" descr="Image result for noise pollution effect on old people"/>
          <p:cNvPicPr>
            <a:picLocks noGrp="1" noChangeAspect="1" noChangeArrowheads="1"/>
          </p:cNvPicPr>
          <p:nvPr>
            <p:ph idx="1"/>
          </p:nvPr>
        </p:nvPicPr>
        <p:blipFill>
          <a:blip r:embed="rId2" cstate="print"/>
          <a:srcRect b="7273"/>
          <a:stretch>
            <a:fillRect/>
          </a:stretch>
        </p:blipFill>
        <p:spPr bwMode="auto">
          <a:xfrm>
            <a:off x="1000100" y="1571613"/>
            <a:ext cx="2643206" cy="1928826"/>
          </a:xfrm>
          <a:prstGeom prst="rect">
            <a:avLst/>
          </a:prstGeom>
          <a:noFill/>
          <a:effectLst>
            <a:outerShdw blurRad="50800" dist="152400" dir="8100000" algn="tr" rotWithShape="0">
              <a:prstClr val="black">
                <a:alpha val="40000"/>
              </a:prstClr>
            </a:outerShdw>
          </a:effectLst>
        </p:spPr>
      </p:pic>
      <p:pic>
        <p:nvPicPr>
          <p:cNvPr id="58372" name="Picture 4" descr="Image result for noise pollution effect on old people"/>
          <p:cNvPicPr>
            <a:picLocks noChangeAspect="1" noChangeArrowheads="1"/>
          </p:cNvPicPr>
          <p:nvPr/>
        </p:nvPicPr>
        <p:blipFill>
          <a:blip r:embed="rId3" cstate="print"/>
          <a:srcRect/>
          <a:stretch>
            <a:fillRect/>
          </a:stretch>
        </p:blipFill>
        <p:spPr bwMode="auto">
          <a:xfrm>
            <a:off x="4500562" y="1643050"/>
            <a:ext cx="3413366" cy="2286016"/>
          </a:xfrm>
          <a:prstGeom prst="rect">
            <a:avLst/>
          </a:prstGeom>
          <a:noFill/>
          <a:effectLst>
            <a:outerShdw blurRad="50800" dist="152400" dir="8100000" algn="tr" rotWithShape="0">
              <a:prstClr val="black">
                <a:alpha val="40000"/>
              </a:prstClr>
            </a:outerShdw>
          </a:effectLst>
        </p:spPr>
      </p:pic>
      <p:pic>
        <p:nvPicPr>
          <p:cNvPr id="58374" name="Picture 6" descr="Image result for noise pollution effect on childrens"/>
          <p:cNvPicPr>
            <a:picLocks noChangeAspect="1" noChangeArrowheads="1"/>
          </p:cNvPicPr>
          <p:nvPr/>
        </p:nvPicPr>
        <p:blipFill>
          <a:blip r:embed="rId4" cstate="print"/>
          <a:srcRect/>
          <a:stretch>
            <a:fillRect/>
          </a:stretch>
        </p:blipFill>
        <p:spPr bwMode="auto">
          <a:xfrm>
            <a:off x="285720" y="3786190"/>
            <a:ext cx="3500462" cy="2286016"/>
          </a:xfrm>
          <a:prstGeom prst="rect">
            <a:avLst/>
          </a:prstGeom>
          <a:noFill/>
          <a:effectLst>
            <a:outerShdw blurRad="50800" dist="152400" dir="8100000" algn="tr" rotWithShape="0">
              <a:prstClr val="black">
                <a:alpha val="40000"/>
              </a:prstClr>
            </a:outerShdw>
          </a:effectLst>
        </p:spPr>
      </p:pic>
      <p:pic>
        <p:nvPicPr>
          <p:cNvPr id="58376" name="Picture 8" descr="Image result for noise pollution effect on childrens"/>
          <p:cNvPicPr>
            <a:picLocks noChangeAspect="1" noChangeArrowheads="1"/>
          </p:cNvPicPr>
          <p:nvPr/>
        </p:nvPicPr>
        <p:blipFill>
          <a:blip r:embed="rId5" cstate="print"/>
          <a:srcRect/>
          <a:stretch>
            <a:fillRect/>
          </a:stretch>
        </p:blipFill>
        <p:spPr bwMode="auto">
          <a:xfrm>
            <a:off x="4357686" y="4071942"/>
            <a:ext cx="3929090" cy="2350738"/>
          </a:xfrm>
          <a:prstGeom prst="rect">
            <a:avLst/>
          </a:prstGeom>
          <a:noFill/>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Directional Sound Speakers</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4450" name="Picture 2" descr="Related image"/>
          <p:cNvPicPr>
            <a:picLocks noGrp="1" noChangeAspect="1" noChangeArrowheads="1"/>
          </p:cNvPicPr>
          <p:nvPr>
            <p:ph idx="1"/>
          </p:nvPr>
        </p:nvPicPr>
        <p:blipFill>
          <a:blip r:embed="rId2" cstate="print"/>
          <a:srcRect/>
          <a:stretch>
            <a:fillRect/>
          </a:stretch>
        </p:blipFill>
        <p:spPr bwMode="auto">
          <a:xfrm>
            <a:off x="642910" y="1600200"/>
            <a:ext cx="7643866" cy="4525963"/>
          </a:xfrm>
          <a:prstGeom prst="rect">
            <a:avLst/>
          </a:prstGeom>
          <a:noFill/>
          <a:effectLst>
            <a:outerShdw blurRad="50800" dist="2413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effectLst>
                  <a:outerShdw blurRad="38100" dist="38100" dir="2700000" algn="tl">
                    <a:srgbClr val="000000">
                      <a:alpha val="43137"/>
                    </a:srgbClr>
                  </a:outerShdw>
                </a:effectLst>
                <a:latin typeface="Times New Roman" pitchFamily="18" charset="0"/>
                <a:cs typeface="Times New Roman" pitchFamily="18" charset="0"/>
              </a:rPr>
              <a:t>References</a:t>
            </a:r>
            <a:endParaRPr lang="en-IN" sz="36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428596" y="1071546"/>
            <a:ext cx="8229600" cy="4525963"/>
          </a:xfrm>
        </p:spPr>
        <p:txBody>
          <a:bodyPr>
            <a:noAutofit/>
          </a:bodyPr>
          <a:lstStyle/>
          <a:p>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rPr>
              <a:t>Awaaz Foundation</a:t>
            </a: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hlinkClick r:id="rId2"/>
              </a:rPr>
              <a:t>https://en.wikipedia.org/wiki/Awaaz_Foundation</a:t>
            </a:r>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rPr>
              <a:t>Audio Spotlight By Holosonics</a:t>
            </a: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hlinkClick r:id="rId3"/>
              </a:rPr>
              <a:t>https://www.holosonics.com/</a:t>
            </a:r>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rPr>
              <a:t>Directional Sound</a:t>
            </a: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hlinkClick r:id="rId4"/>
              </a:rPr>
              <a:t>Https://en.wikipedia.org/wiki/Directional_sound</a:t>
            </a:r>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rPr>
              <a:t>Directional loudspeakers</a:t>
            </a: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hlinkClick r:id="rId5"/>
              </a:rPr>
              <a:t>https://www.explainthatstuff.com/directional-loudspeakers.html</a:t>
            </a:r>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IN" sz="2000" b="1" dirty="0" err="1" smtClean="0">
                <a:effectLst>
                  <a:outerShdw blurRad="38100" dist="38100" dir="2700000" algn="tl">
                    <a:srgbClr val="000000">
                      <a:alpha val="43137"/>
                    </a:srgbClr>
                  </a:outerShdw>
                </a:effectLst>
                <a:latin typeface="Times New Roman" pitchFamily="18" charset="0"/>
                <a:cs typeface="Times New Roman" pitchFamily="18" charset="0"/>
              </a:rPr>
              <a:t>HyperSound</a:t>
            </a:r>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hlinkClick r:id="rId6"/>
              </a:rPr>
              <a:t>https://www.hypersoundhearing.com/</a:t>
            </a:r>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rPr>
              <a:t>Noise Pollution Norms</a:t>
            </a:r>
          </a:p>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hlinkClick r:id="rId7"/>
              </a:rPr>
              <a:t>http://envfor.nic.in/citizen/specinfo/noise.html</a:t>
            </a:r>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endParaRPr lang="en-IN"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endParaRPr lang="en-IN"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99330" name="Picture 2" descr="Image result for audio spotlight logo"/>
          <p:cNvPicPr>
            <a:picLocks noChangeAspect="1" noChangeArrowheads="1"/>
          </p:cNvPicPr>
          <p:nvPr/>
        </p:nvPicPr>
        <p:blipFill>
          <a:blip r:embed="rId8" cstate="print"/>
          <a:srcRect/>
          <a:stretch>
            <a:fillRect/>
          </a:stretch>
        </p:blipFill>
        <p:spPr bwMode="auto">
          <a:xfrm>
            <a:off x="1500166" y="42867"/>
            <a:ext cx="1757332" cy="1171555"/>
          </a:xfrm>
          <a:prstGeom prst="rect">
            <a:avLst/>
          </a:prstGeom>
          <a:noFill/>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400" b="1" i="1" dirty="0" smtClean="0">
                <a:effectLst>
                  <a:outerShdw blurRad="38100" dist="38100" dir="2700000" algn="tl">
                    <a:srgbClr val="000000">
                      <a:alpha val="43137"/>
                    </a:srgbClr>
                  </a:outerShdw>
                </a:effectLst>
                <a:latin typeface="Times New Roman" pitchFamily="18" charset="0"/>
                <a:cs typeface="Times New Roman" pitchFamily="18" charset="0"/>
              </a:rPr>
              <a:t>God is the best listener you don’t need to shout nor cry out loud because he hears even the very silent prayer of a sincere heart....</a:t>
            </a:r>
            <a:endParaRPr lang="en-IN" sz="2400" b="1" i="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1378" name="Picture 2" descr="Image result for different religion prayers"/>
          <p:cNvPicPr>
            <a:picLocks noGrp="1" noChangeAspect="1" noChangeArrowheads="1"/>
          </p:cNvPicPr>
          <p:nvPr>
            <p:ph idx="1"/>
          </p:nvPr>
        </p:nvPicPr>
        <p:blipFill>
          <a:blip r:embed="rId2" cstate="print"/>
          <a:srcRect/>
          <a:stretch>
            <a:fillRect/>
          </a:stretch>
        </p:blipFill>
        <p:spPr bwMode="auto">
          <a:xfrm>
            <a:off x="571472" y="1500174"/>
            <a:ext cx="8001056" cy="4572032"/>
          </a:xfrm>
          <a:prstGeom prst="rect">
            <a:avLst/>
          </a:prstGeom>
          <a:noFill/>
          <a:effectLst>
            <a:outerShdw blurRad="50800" dist="165100" dir="8100000" algn="tr" rotWithShape="0">
              <a:prstClr val="black">
                <a:alpha val="40000"/>
              </a:prstClr>
            </a:outerShdw>
          </a:effectLst>
        </p:spPr>
      </p:pic>
      <p:pic>
        <p:nvPicPr>
          <p:cNvPr id="5" name="Picture 4"/>
          <p:cNvPicPr>
            <a:picLocks noChangeAspect="1" noChangeArrowheads="1"/>
          </p:cNvPicPr>
          <p:nvPr/>
        </p:nvPicPr>
        <p:blipFill>
          <a:blip r:embed="rId3" cstate="print"/>
          <a:srcRect/>
          <a:stretch>
            <a:fillRect/>
          </a:stretch>
        </p:blipFill>
        <p:spPr bwMode="auto">
          <a:xfrm>
            <a:off x="7843531" y="6215081"/>
            <a:ext cx="1038482" cy="469635"/>
          </a:xfrm>
          <a:prstGeom prst="rect">
            <a:avLst/>
          </a:prstGeom>
          <a:noFill/>
          <a:ln w="9525">
            <a:noFill/>
            <a:miter lim="800000"/>
            <a:headEnd/>
            <a:tailEnd/>
          </a:ln>
          <a:effectLst>
            <a:outerShdw blurRad="50800" dist="152400" dir="8100000" algn="tr" rotWithShape="0">
              <a:prstClr val="black">
                <a:alpha val="40000"/>
              </a:prstClr>
            </a:outerShdw>
          </a:effectLst>
        </p:spPr>
      </p:pic>
      <p:pic>
        <p:nvPicPr>
          <p:cNvPr id="6" name="Picture 5"/>
          <p:cNvPicPr>
            <a:picLocks noChangeAspect="1" noChangeArrowheads="1"/>
          </p:cNvPicPr>
          <p:nvPr/>
        </p:nvPicPr>
        <p:blipFill>
          <a:blip r:embed="rId4" cstate="print"/>
          <a:srcRect/>
          <a:stretch>
            <a:fillRect/>
          </a:stretch>
        </p:blipFill>
        <p:spPr bwMode="auto">
          <a:xfrm>
            <a:off x="211210" y="6268067"/>
            <a:ext cx="804800" cy="447081"/>
          </a:xfrm>
          <a:prstGeom prst="rect">
            <a:avLst/>
          </a:prstGeom>
          <a:noFill/>
          <a:ln w="9525">
            <a:noFill/>
            <a:miter lim="800000"/>
            <a:headEnd/>
            <a:tailEnd/>
          </a:ln>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Thanks….</a:t>
            </a:r>
            <a:endParaRPr lang="en-IN"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0354" name="Picture 2" descr="Related image"/>
          <p:cNvPicPr>
            <a:picLocks noGrp="1" noChangeAspect="1" noChangeArrowheads="1"/>
          </p:cNvPicPr>
          <p:nvPr>
            <p:ph idx="1"/>
          </p:nvPr>
        </p:nvPicPr>
        <p:blipFill>
          <a:blip r:embed="rId2" cstate="print"/>
          <a:srcRect b="6061"/>
          <a:stretch>
            <a:fillRect/>
          </a:stretch>
        </p:blipFill>
        <p:spPr bwMode="auto">
          <a:xfrm>
            <a:off x="428596" y="1357298"/>
            <a:ext cx="8286808" cy="4643470"/>
          </a:xfrm>
          <a:prstGeom prst="rect">
            <a:avLst/>
          </a:prstGeom>
          <a:noFill/>
          <a:effectLst>
            <a:outerShdw blurRad="50800" dist="177800" dir="8100000" algn="tr" rotWithShape="0">
              <a:prstClr val="black">
                <a:alpha val="40000"/>
              </a:prstClr>
            </a:outerShdw>
          </a:effectLst>
        </p:spPr>
      </p:pic>
      <p:pic>
        <p:nvPicPr>
          <p:cNvPr id="5" name="Picture 4"/>
          <p:cNvPicPr>
            <a:picLocks noChangeAspect="1" noChangeArrowheads="1"/>
          </p:cNvPicPr>
          <p:nvPr/>
        </p:nvPicPr>
        <p:blipFill>
          <a:blip r:embed="rId3" cstate="print"/>
          <a:srcRect/>
          <a:stretch>
            <a:fillRect/>
          </a:stretch>
        </p:blipFill>
        <p:spPr bwMode="auto">
          <a:xfrm>
            <a:off x="7843531" y="6215081"/>
            <a:ext cx="1038482" cy="469635"/>
          </a:xfrm>
          <a:prstGeom prst="rect">
            <a:avLst/>
          </a:prstGeom>
          <a:noFill/>
          <a:ln w="9525">
            <a:noFill/>
            <a:miter lim="800000"/>
            <a:headEnd/>
            <a:tailEnd/>
          </a:ln>
          <a:effectLst>
            <a:outerShdw blurRad="50800" dist="152400" dir="8100000" algn="tr" rotWithShape="0">
              <a:prstClr val="black">
                <a:alpha val="40000"/>
              </a:prstClr>
            </a:outerShdw>
          </a:effectLst>
        </p:spPr>
      </p:pic>
      <p:pic>
        <p:nvPicPr>
          <p:cNvPr id="6" name="Picture 5"/>
          <p:cNvPicPr>
            <a:picLocks noChangeAspect="1" noChangeArrowheads="1"/>
          </p:cNvPicPr>
          <p:nvPr/>
        </p:nvPicPr>
        <p:blipFill>
          <a:blip r:embed="rId4" cstate="print"/>
          <a:srcRect/>
          <a:stretch>
            <a:fillRect/>
          </a:stretch>
        </p:blipFill>
        <p:spPr bwMode="auto">
          <a:xfrm>
            <a:off x="211210" y="6268067"/>
            <a:ext cx="804800" cy="447081"/>
          </a:xfrm>
          <a:prstGeom prst="rect">
            <a:avLst/>
          </a:prstGeom>
          <a:noFill/>
          <a:ln w="9525">
            <a:noFill/>
            <a:miter lim="800000"/>
            <a:headEnd/>
            <a:tailEnd/>
          </a:ln>
          <a:effectLst>
            <a:outerShdw blurRad="50800" dist="1524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b="1" dirty="0" smtClean="0">
                <a:effectLst>
                  <a:outerShdw blurRad="38100" dist="38100" dir="2700000" algn="tl">
                    <a:srgbClr val="000000">
                      <a:alpha val="43137"/>
                    </a:srgbClr>
                  </a:outerShdw>
                </a:effectLst>
                <a:latin typeface="Times New Roman" pitchFamily="18" charset="0"/>
                <a:cs typeface="Times New Roman" pitchFamily="18" charset="0"/>
              </a:rPr>
            </a:br>
            <a:r>
              <a:rPr lang="en-IN" b="1" dirty="0" smtClean="0">
                <a:effectLst>
                  <a:outerShdw blurRad="38100" dist="38100" dir="2700000" algn="tl">
                    <a:srgbClr val="000000">
                      <a:alpha val="43137"/>
                    </a:srgbClr>
                  </a:outerShdw>
                </a:effectLst>
                <a:latin typeface="Times New Roman" pitchFamily="18" charset="0"/>
                <a:cs typeface="Times New Roman" pitchFamily="18" charset="0"/>
              </a:rPr>
              <a:t>Health</a:t>
            </a:r>
            <a:r>
              <a:rPr lang="en-IN" b="1" dirty="0" smtClean="0">
                <a:effectLst>
                  <a:outerShdw blurRad="38100" dist="38100" dir="2700000" algn="tl">
                    <a:srgbClr val="000000">
                      <a:alpha val="43137"/>
                    </a:srgbClr>
                  </a:outerShdw>
                </a:effectLst>
              </a:rPr>
              <a:t/>
            </a:r>
            <a:br>
              <a:rPr lang="en-IN" b="1" dirty="0" smtClean="0">
                <a:effectLst>
                  <a:outerShdw blurRad="38100" dist="38100" dir="2700000" algn="tl">
                    <a:srgbClr val="000000">
                      <a:alpha val="43137"/>
                    </a:srgbClr>
                  </a:outerShdw>
                </a:effectLst>
              </a:rPr>
            </a:br>
            <a:endParaRPr lang="en-IN"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algn="just"/>
            <a:r>
              <a:rPr lang="en-IN" b="1" dirty="0" smtClean="0">
                <a:effectLst>
                  <a:outerShdw blurRad="38100" dist="38100" dir="2700000" algn="tl">
                    <a:srgbClr val="000000">
                      <a:alpha val="43137"/>
                    </a:srgbClr>
                  </a:outerShdw>
                </a:effectLst>
                <a:latin typeface="Times New Roman" pitchFamily="18" charset="0"/>
                <a:cs typeface="Times New Roman" pitchFamily="18" charset="0"/>
              </a:rPr>
              <a:t>Noise pollution affects both health and behaviour. </a:t>
            </a:r>
          </a:p>
          <a:p>
            <a:pPr algn="just"/>
            <a:r>
              <a:rPr lang="en-IN" dirty="0" smtClean="0">
                <a:effectLst>
                  <a:outerShdw blurRad="38100" dist="38100" dir="2700000" algn="tl">
                    <a:srgbClr val="000000">
                      <a:alpha val="43137"/>
                    </a:srgbClr>
                  </a:outerShdw>
                </a:effectLst>
                <a:latin typeface="Times New Roman" pitchFamily="18" charset="0"/>
                <a:cs typeface="Times New Roman" pitchFamily="18" charset="0"/>
              </a:rPr>
              <a:t>Unwanted sound (noise) can damage physiological health. Noise pollution can cause hypertension, high stress levels, tinnitus, hearing loss, sleep disturbances, and other harmful effects.</a:t>
            </a:r>
            <a:endParaRPr lang="en-IN"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TotalTime>
  <Words>2485</Words>
  <Application>Microsoft Office PowerPoint</Application>
  <PresentationFormat>On-screen Show (4:3)</PresentationFormat>
  <Paragraphs>181</Paragraphs>
  <Slides>83</Slides>
  <Notes>1</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Directional Sound Speakers</vt:lpstr>
      <vt:lpstr>Noise Pollution</vt:lpstr>
      <vt:lpstr>Noise Pollution</vt:lpstr>
      <vt:lpstr>Noise Pollution</vt:lpstr>
      <vt:lpstr>Effects of Noise Pollution</vt:lpstr>
      <vt:lpstr>Effects of Noise Pollution on Animals</vt:lpstr>
      <vt:lpstr>Effects of Noise pollution on Children &amp; senior citizens</vt:lpstr>
      <vt:lpstr>Effects of Noise pollution on Children &amp; senior citizens</vt:lpstr>
      <vt:lpstr> Health </vt:lpstr>
      <vt:lpstr>Noise pollution affects both health and behaviour</vt:lpstr>
      <vt:lpstr>Noise pollution affects both health and behaviour</vt:lpstr>
      <vt:lpstr>Noise Pollution Permissible Standards</vt:lpstr>
      <vt:lpstr>Noise Pollution Threshold Level</vt:lpstr>
      <vt:lpstr>Noise pollution during festivals</vt:lpstr>
      <vt:lpstr>Noise pollution during festivals</vt:lpstr>
      <vt:lpstr>Noise pollution during festivals</vt:lpstr>
      <vt:lpstr>Noise pollution during festivals</vt:lpstr>
      <vt:lpstr>Noise pollution during festivals</vt:lpstr>
      <vt:lpstr>Noise Pollution During Festivals</vt:lpstr>
      <vt:lpstr>Noise Pollution During Religious Activities</vt:lpstr>
      <vt:lpstr>Solution</vt:lpstr>
      <vt:lpstr>Solution</vt:lpstr>
      <vt:lpstr> Directional Sound </vt:lpstr>
      <vt:lpstr> Directional Sound </vt:lpstr>
      <vt:lpstr> Directional Sound </vt:lpstr>
      <vt:lpstr> Directional Sound </vt:lpstr>
      <vt:lpstr> Directional Sound </vt:lpstr>
      <vt:lpstr> Basic theory </vt:lpstr>
      <vt:lpstr> Basic theory </vt:lpstr>
      <vt:lpstr>Huygens–Fresnel principle</vt:lpstr>
      <vt:lpstr> Basic theory </vt:lpstr>
      <vt:lpstr> Directional Sound </vt:lpstr>
      <vt:lpstr> What is a directional loudspeaker? </vt:lpstr>
      <vt:lpstr>Giant speakers used at rock festivals produce so much energy that they can be heard over a huge area, whether you want to hear them or not.</vt:lpstr>
      <vt:lpstr> What is a directional loudspeaker? </vt:lpstr>
      <vt:lpstr> What is a directional loudspeaker? </vt:lpstr>
      <vt:lpstr> What is a directional loudspeaker? </vt:lpstr>
      <vt:lpstr> How directional speakers work—in simple terms </vt:lpstr>
      <vt:lpstr> How directional speakers work—in simple terms </vt:lpstr>
      <vt:lpstr> How directional speakers work—in simple terms </vt:lpstr>
      <vt:lpstr> How directional speakers work—in simple terms </vt:lpstr>
      <vt:lpstr> How directional speakers work—in simple terms </vt:lpstr>
      <vt:lpstr> How directional speakers work—in simple terms </vt:lpstr>
      <vt:lpstr> How directional speakers work—in simple terms </vt:lpstr>
      <vt:lpstr> What are directional speakers used for? </vt:lpstr>
      <vt:lpstr> What are directional speakers used for? </vt:lpstr>
      <vt:lpstr> What are directional speakers used for? </vt:lpstr>
      <vt:lpstr> What are directional speakers used for? </vt:lpstr>
      <vt:lpstr>LRAD long range acoustic device sound</vt:lpstr>
      <vt:lpstr>Who invented directional speakers? </vt:lpstr>
      <vt:lpstr> Who invented directional speakers? </vt:lpstr>
      <vt:lpstr> Audio Spotlight By Holosonics </vt:lpstr>
      <vt:lpstr> Audio Spotlight By Holosonics </vt:lpstr>
      <vt:lpstr>Audio spotlight Applications</vt:lpstr>
      <vt:lpstr> Museums &amp; Galleries </vt:lpstr>
      <vt:lpstr> Battle Of Britain Memorial </vt:lpstr>
      <vt:lpstr> Museums &amp; Galleries </vt:lpstr>
      <vt:lpstr> Morrison Hotel Gallery </vt:lpstr>
      <vt:lpstr> Digital Signage </vt:lpstr>
      <vt:lpstr> Digital Signage </vt:lpstr>
      <vt:lpstr> Tradeshows &amp; Events </vt:lpstr>
      <vt:lpstr> Tradeshows &amp; Events </vt:lpstr>
      <vt:lpstr> Creative Marketing </vt:lpstr>
      <vt:lpstr> Creative Marketing </vt:lpstr>
      <vt:lpstr> Retail </vt:lpstr>
      <vt:lpstr> Retail </vt:lpstr>
      <vt:lpstr> Libraries </vt:lpstr>
      <vt:lpstr> Libraries </vt:lpstr>
      <vt:lpstr> Hospitals </vt:lpstr>
      <vt:lpstr> Hospitals </vt:lpstr>
      <vt:lpstr> Consumer </vt:lpstr>
      <vt:lpstr> Consumer </vt:lpstr>
      <vt:lpstr> Consumer </vt:lpstr>
      <vt:lpstr>Consumer</vt:lpstr>
      <vt:lpstr>Consumer</vt:lpstr>
      <vt:lpstr> Popular Home Applications </vt:lpstr>
      <vt:lpstr> Popular Home Applications </vt:lpstr>
      <vt:lpstr> Popular Applications </vt:lpstr>
      <vt:lpstr> Popular Applications </vt:lpstr>
      <vt:lpstr>Directional Sound Speakers</vt:lpstr>
      <vt:lpstr>References</vt:lpstr>
      <vt:lpstr>God is the best listener you don’t need to shout nor cry out loud because he hears even the very silent prayer of a sincere heart....</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Directional Sound Speakers</dc:title>
  <dc:creator>HCL</dc:creator>
  <cp:lastModifiedBy>admin</cp:lastModifiedBy>
  <cp:revision>7</cp:revision>
  <dcterms:created xsi:type="dcterms:W3CDTF">2018-10-09T08:27:18Z</dcterms:created>
  <dcterms:modified xsi:type="dcterms:W3CDTF">2018-11-21T07:28:12Z</dcterms:modified>
</cp:coreProperties>
</file>